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Economica"/>
      <p:regular r:id="rId38"/>
      <p:bold r:id="rId39"/>
      <p:italic r:id="rId40"/>
      <p:boldItalic r:id="rId41"/>
    </p:embeddedFont>
    <p:embeddedFont>
      <p:font typeface="Roboto"/>
      <p:regular r:id="rId42"/>
      <p:bold r:id="rId43"/>
      <p:italic r:id="rId44"/>
      <p:boldItalic r:id="rId45"/>
    </p:embeddedFont>
    <p:embeddedFont>
      <p:font typeface="Roboto Medium"/>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italic.fntdata"/><Relationship Id="rId42" Type="http://schemas.openxmlformats.org/officeDocument/2006/relationships/font" Target="fonts/Roboto-regular.fntdata"/><Relationship Id="rId41" Type="http://schemas.openxmlformats.org/officeDocument/2006/relationships/font" Target="fonts/Economica-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Economica-bold.fntdata"/><Relationship Id="rId38" Type="http://schemas.openxmlformats.org/officeDocument/2006/relationships/font" Target="fonts/Economic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04d383871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04d383871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0f9eb6410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0f9eb6410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Based on our research, the annual agricultural average income is $ 38,800 us dollar per year. In general, there are lot of farms a family own, it means the total income of farm is about $150,000 us dollar.  So, we think they definitely afford the product.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0dc377ca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0dc377c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t>
            </a:r>
            <a:r>
              <a:rPr lang="en" sz="1200">
                <a:solidFill>
                  <a:schemeClr val="dk1"/>
                </a:solidFill>
              </a:rPr>
              <a:t>5.6 days for US, 8.6days for China---</a:t>
            </a:r>
            <a:r>
              <a:rPr lang="en" sz="1200">
                <a:solidFill>
                  <a:srgbClr val="FF0000"/>
                </a:solidFill>
              </a:rPr>
              <a:t>world bank</a:t>
            </a:r>
            <a:endParaRPr sz="1200">
              <a:solidFill>
                <a:srgbClr val="FF0000"/>
              </a:solidFill>
            </a:endParaRPr>
          </a:p>
          <a:p>
            <a:pPr indent="457200" lvl="0" marL="0" rtl="0" algn="l">
              <a:spcBef>
                <a:spcPts val="0"/>
              </a:spcBef>
              <a:spcAft>
                <a:spcPts val="0"/>
              </a:spcAft>
              <a:buNone/>
            </a:pPr>
            <a:r>
              <a:rPr lang="en" sz="1200">
                <a:solidFill>
                  <a:schemeClr val="dk1"/>
                </a:solidFill>
              </a:rPr>
              <a:t>Enforcing contract - Grantee cashflow</a:t>
            </a:r>
            <a:endParaRPr sz="1200">
              <a:solidFill>
                <a:schemeClr val="dk1"/>
              </a:solidFill>
            </a:endParaRPr>
          </a:p>
          <a:p>
            <a:pPr indent="457200" lvl="0" marL="0" rtl="0" algn="l">
              <a:spcBef>
                <a:spcPts val="0"/>
              </a:spcBef>
              <a:spcAft>
                <a:spcPts val="0"/>
              </a:spcAft>
              <a:buNone/>
            </a:pPr>
            <a:r>
              <a:rPr lang="en" sz="1200">
                <a:solidFill>
                  <a:schemeClr val="dk1"/>
                </a:solidFill>
              </a:rPr>
              <a:t>With all those combined, speed up the process of launching</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---Reliable market,</a:t>
            </a:r>
            <a:endParaRPr sz="1200">
              <a:solidFill>
                <a:schemeClr val="dk1"/>
              </a:solidFill>
            </a:endParaRPr>
          </a:p>
          <a:p>
            <a:pPr indent="457200" lvl="0" marL="0" rtl="0" algn="l">
              <a:spcBef>
                <a:spcPts val="0"/>
              </a:spcBef>
              <a:spcAft>
                <a:spcPts val="0"/>
              </a:spcAft>
              <a:buClr>
                <a:schemeClr val="dk1"/>
              </a:buClr>
              <a:buSzPts val="1100"/>
              <a:buFont typeface="Arial"/>
              <a:buNone/>
            </a:pPr>
            <a:r>
              <a:rPr lang="en" sz="1200">
                <a:solidFill>
                  <a:schemeClr val="dk1"/>
                </a:solidFill>
              </a:rPr>
              <a:t>Transparent- accurate data and feedback from the market</a:t>
            </a:r>
            <a:endParaRPr sz="1200">
              <a:solidFill>
                <a:schemeClr val="dk1"/>
              </a:solidFill>
            </a:endParaRPr>
          </a:p>
          <a:p>
            <a:pPr indent="0" lvl="0" marL="0" rtl="0" algn="l">
              <a:lnSpc>
                <a:spcPct val="8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--Data from </a:t>
            </a:r>
            <a:r>
              <a:rPr lang="en">
                <a:solidFill>
                  <a:srgbClr val="FF0000"/>
                </a:solidFill>
                <a:latin typeface="Roboto"/>
                <a:ea typeface="Roboto"/>
                <a:cs typeface="Roboto"/>
                <a:sym typeface="Roboto"/>
              </a:rPr>
              <a:t>WFE Global Competitiveness Report</a:t>
            </a:r>
            <a:endParaRPr sz="1200">
              <a:solidFill>
                <a:srgbClr val="FF0000"/>
              </a:solidFill>
            </a:endParaRPr>
          </a:p>
          <a:p>
            <a:pPr indent="0" lvl="0" marL="0" rtl="0" algn="l">
              <a:spcBef>
                <a:spcPts val="1600"/>
              </a:spcBef>
              <a:spcAft>
                <a:spcPts val="0"/>
              </a:spcAft>
              <a:buClr>
                <a:schemeClr val="dk1"/>
              </a:buClr>
              <a:buSzPts val="1100"/>
              <a:buFont typeface="Arial"/>
              <a:buNone/>
            </a:pPr>
            <a:r>
              <a:rPr lang="en" sz="1200">
                <a:solidFill>
                  <a:schemeClr val="dk1"/>
                </a:solidFill>
              </a:rPr>
              <a:t>---even though no competitor in existing market </a:t>
            </a:r>
            <a:r>
              <a:rPr lang="en" sz="1200">
                <a:solidFill>
                  <a:srgbClr val="FF0000"/>
                </a:solidFill>
              </a:rPr>
              <a:t>--australian trade and investment commision</a:t>
            </a:r>
            <a:endParaRPr sz="1200">
              <a:solidFill>
                <a:srgbClr val="FF0000"/>
              </a:solidFill>
            </a:endParaRPr>
          </a:p>
          <a:p>
            <a:pPr indent="0" lvl="0" marL="0" rtl="0" algn="l">
              <a:spcBef>
                <a:spcPts val="0"/>
              </a:spcBef>
              <a:spcAft>
                <a:spcPts val="0"/>
              </a:spcAft>
              <a:buClr>
                <a:schemeClr val="dk1"/>
              </a:buClr>
              <a:buSzPts val="1100"/>
              <a:buFont typeface="Arial"/>
              <a:buNone/>
            </a:pPr>
            <a:r>
              <a:rPr lang="en" sz="1200">
                <a:solidFill>
                  <a:schemeClr val="dk1"/>
                </a:solidFill>
              </a:rPr>
              <a:t>Complete training policy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Expect that farmer high acceptance of our product</a:t>
            </a:r>
            <a:endParaRPr sz="1200">
              <a:solidFill>
                <a:schemeClr val="dk1"/>
              </a:solidFill>
            </a:endParaRPr>
          </a:p>
          <a:p>
            <a:pPr indent="0" lvl="0" marL="0" rtl="0" algn="l">
              <a:spcBef>
                <a:spcPts val="0"/>
              </a:spcBef>
              <a:spcAft>
                <a:spcPts val="0"/>
              </a:spcAft>
              <a:buNone/>
            </a:pPr>
            <a:r>
              <a:rPr lang="en" sz="1200">
                <a:solidFill>
                  <a:schemeClr val="dk1"/>
                </a:solidFill>
              </a:rPr>
              <a:t>25% tax reduction for new agricultural machinery--</a:t>
            </a:r>
            <a:r>
              <a:rPr lang="en" sz="1200">
                <a:solidFill>
                  <a:srgbClr val="FF0000"/>
                </a:solidFill>
              </a:rPr>
              <a:t>foreign agriculture farmer</a:t>
            </a:r>
            <a:endParaRPr sz="1200">
              <a:solidFill>
                <a:srgbClr val="FF0000"/>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333333"/>
                </a:solidFill>
                <a:highlight>
                  <a:srgbClr val="DBE5F1"/>
                </a:highlight>
              </a:rPr>
              <a:t>Corruption perceptions index relates to perceptions of the degree of corruption as seen by business people and country analysts, and ranges between 10 (highly clean) and 0 (highly corrupt). It is a composite index, making use of surveys of business people and assessments by country analysts. It consists of credible sources using diverse sampling frames and different methodologies. These perceptions enhance our understanding of real levels of corruption from one country to another.</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0ff813d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0ff813d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f9eb64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0f9eb641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 on the market research, the suggested retail price is $449.99 </a:t>
            </a:r>
            <a:endParaRPr/>
          </a:p>
          <a:p>
            <a:pPr indent="0" lvl="0" marL="0" rtl="0" algn="l">
              <a:spcBef>
                <a:spcPts val="0"/>
              </a:spcBef>
              <a:spcAft>
                <a:spcPts val="0"/>
              </a:spcAft>
              <a:buNone/>
            </a:pPr>
            <a:r>
              <a:rPr lang="en"/>
              <a:t>Optional accessories for mavic pro is priced around 400 dollars</a:t>
            </a:r>
            <a:endParaRPr/>
          </a:p>
          <a:p>
            <a:pPr indent="0" lvl="0" marL="0" rtl="0" algn="l">
              <a:spcBef>
                <a:spcPts val="0"/>
              </a:spcBef>
              <a:spcAft>
                <a:spcPts val="0"/>
              </a:spcAft>
              <a:buNone/>
            </a:pPr>
            <a:r>
              <a:rPr lang="en"/>
              <a:t>We are not selling the drone. </a:t>
            </a:r>
            <a:endParaRPr/>
          </a:p>
          <a:p>
            <a:pPr indent="0" lvl="0" marL="0" rtl="0" algn="l">
              <a:spcBef>
                <a:spcPts val="0"/>
              </a:spcBef>
              <a:spcAft>
                <a:spcPts val="0"/>
              </a:spcAft>
              <a:buNone/>
            </a:pPr>
            <a:r>
              <a:rPr lang="en"/>
              <a:t>The most popular drone in Australia is Dji Mavic Pro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0f9eb641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0f9eb641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0f9eb641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0f9eb641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Adelaide is the ideal location for business investment, combining low business costs, a high quality of life, strong local </a:t>
            </a:r>
            <a:r>
              <a:rPr lang="en" sz="1200">
                <a:highlight>
                  <a:srgbClr val="FFFFFF"/>
                </a:highlight>
              </a:rPr>
              <a:t>manufacture</a:t>
            </a:r>
            <a:r>
              <a:rPr lang="en" sz="1200">
                <a:highlight>
                  <a:srgbClr val="FFFFFF"/>
                </a:highlight>
              </a:rPr>
              <a:t> industry. </a:t>
            </a:r>
            <a:endParaRPr sz="1200">
              <a:highlight>
                <a:srgbClr val="FFFFFF"/>
              </a:highlight>
            </a:endParaRPr>
          </a:p>
          <a:p>
            <a:pPr indent="0" lvl="0" marL="0" rtl="0" algn="l">
              <a:spcBef>
                <a:spcPts val="0"/>
              </a:spcBef>
              <a:spcAft>
                <a:spcPts val="0"/>
              </a:spcAft>
              <a:buClr>
                <a:schemeClr val="dk1"/>
              </a:buClr>
              <a:buSzPts val="1100"/>
              <a:buFont typeface="Arial"/>
              <a:buNone/>
            </a:pPr>
            <a:r>
              <a:rPr lang="en" sz="1200">
                <a:solidFill>
                  <a:schemeClr val="dk1"/>
                </a:solidFill>
                <a:highlight>
                  <a:schemeClr val="lt1"/>
                </a:highlight>
              </a:rPr>
              <a:t>Comparing to Sydney, Melbourne, </a:t>
            </a:r>
            <a:r>
              <a:rPr lang="en" sz="1200">
                <a:solidFill>
                  <a:schemeClr val="dk1"/>
                </a:solidFill>
                <a:highlight>
                  <a:schemeClr val="lt1"/>
                </a:highlight>
              </a:rPr>
              <a:t>Adelaide commercial property price is lowest, and labor cost is also 10% lower than the industry average</a:t>
            </a:r>
            <a:endParaRPr sz="1200">
              <a:highlight>
                <a:srgbClr val="FFFFFF"/>
              </a:highlight>
            </a:endParaRPr>
          </a:p>
          <a:p>
            <a:pPr indent="0" lvl="0" marL="0" rtl="0" algn="l">
              <a:spcBef>
                <a:spcPts val="0"/>
              </a:spcBef>
              <a:spcAft>
                <a:spcPts val="0"/>
              </a:spcAft>
              <a:buNone/>
            </a:pPr>
            <a:r>
              <a:rPr lang="en" sz="1200">
                <a:highlight>
                  <a:srgbClr val="FFFFFF"/>
                </a:highlight>
              </a:rPr>
              <a:t>Adelaide is also the centre of the nation’s air, road and rail logistics networks, which offer efficient connections to the whole country</a:t>
            </a:r>
            <a:endParaRPr sz="1200">
              <a:highlight>
                <a:srgbClr val="FFFFFF"/>
              </a:highlight>
            </a:endParaRPr>
          </a:p>
          <a:p>
            <a:pPr indent="0" lvl="0" marL="0" rtl="0" algn="l">
              <a:spcBef>
                <a:spcPts val="0"/>
              </a:spcBef>
              <a:spcAft>
                <a:spcPts val="0"/>
              </a:spcAft>
              <a:buNone/>
            </a:pPr>
            <a:r>
              <a:t/>
            </a:r>
            <a:endParaRPr sz="1200">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0f9eb6410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0f9eb6410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0f4ee944a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0f4ee944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0f9eb6410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0f9eb6410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estimated price for different marketing methods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0f9eb64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f9eb64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04d3838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04d3838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Gyrfalcon Venture obtained a new </a:t>
            </a:r>
            <a:r>
              <a:rPr lang="en"/>
              <a:t>technology</a:t>
            </a:r>
            <a:r>
              <a:rPr lang="en"/>
              <a:t> called GAAP, which bring the concept of  “Precision Agriculture” to farmers. </a:t>
            </a:r>
            <a:endParaRPr/>
          </a:p>
          <a:p>
            <a:pPr indent="0" lvl="0" marL="0" rtl="0" algn="l">
              <a:spcBef>
                <a:spcPts val="0"/>
              </a:spcBef>
              <a:spcAft>
                <a:spcPts val="0"/>
              </a:spcAft>
              <a:buNone/>
            </a:pPr>
            <a:r>
              <a:rPr lang="en"/>
              <a:t>Once GAAP is installed on the drone, it can collect concise </a:t>
            </a:r>
            <a:r>
              <a:rPr lang="en"/>
              <a:t>agricultural</a:t>
            </a:r>
            <a:r>
              <a:rPr lang="en"/>
              <a:t> data for plants and soil, and </a:t>
            </a:r>
            <a:r>
              <a:rPr lang="en"/>
              <a:t>potentially</a:t>
            </a:r>
            <a:r>
              <a:rPr lang="en"/>
              <a:t> improve the yields through data analysis. </a:t>
            </a:r>
            <a:endParaRPr/>
          </a:p>
          <a:p>
            <a:pPr indent="0" lvl="0" marL="0" rtl="0" algn="l">
              <a:spcBef>
                <a:spcPts val="0"/>
              </a:spcBef>
              <a:spcAft>
                <a:spcPts val="0"/>
              </a:spcAft>
              <a:buNone/>
            </a:pPr>
            <a:r>
              <a:rPr lang="en"/>
              <a:t>Since Gyrfalcon Venture controls the international market right of this platform, we are exploring globally to find an optimal market to launch this platform.</a:t>
            </a:r>
            <a:endParaRPr/>
          </a:p>
          <a:p>
            <a:pPr indent="0" lvl="0" marL="0" rtl="0" algn="l">
              <a:spcBef>
                <a:spcPts val="0"/>
              </a:spcBef>
              <a:spcAft>
                <a:spcPts val="0"/>
              </a:spcAft>
              <a:buNone/>
            </a:pPr>
            <a:r>
              <a:rPr lang="en"/>
              <a:t>Currently GAAP is an advanced technology dominant </a:t>
            </a:r>
            <a:r>
              <a:rPr lang="en"/>
              <a:t>agricultural</a:t>
            </a:r>
            <a:r>
              <a:rPr lang="en"/>
              <a:t> data industry.  Other competitors may not surpass this technology in 3-5 years. </a:t>
            </a:r>
            <a:endParaRPr/>
          </a:p>
          <a:p>
            <a:pPr indent="0" lvl="0" marL="0" rtl="0" algn="l">
              <a:spcBef>
                <a:spcPts val="0"/>
              </a:spcBef>
              <a:spcAft>
                <a:spcPts val="0"/>
              </a:spcAft>
              <a:buNone/>
            </a:pPr>
            <a:r>
              <a:rPr lang="en"/>
              <a:t>So here come the question: how can we quickly launch GAAP into the market? We are aiming to maximize the profit within 3 years.</a:t>
            </a:r>
            <a:endParaRPr/>
          </a:p>
          <a:p>
            <a:pPr indent="0" lvl="0" marL="0" rtl="0" algn="l">
              <a:spcBef>
                <a:spcPts val="0"/>
              </a:spcBef>
              <a:spcAft>
                <a:spcPts val="0"/>
              </a:spcAft>
              <a:buNone/>
            </a:pPr>
            <a:r>
              <a:rPr lang="en"/>
              <a:t>My team conducted a </a:t>
            </a:r>
            <a:r>
              <a:rPr lang="en"/>
              <a:t>thorough</a:t>
            </a:r>
            <a:r>
              <a:rPr lang="en"/>
              <a:t> research on the market and we would now explain why choose Australia as our primary market.</a:t>
            </a:r>
            <a:endParaRPr/>
          </a:p>
          <a:p>
            <a:pPr indent="0" lvl="0" marL="0" rtl="0" algn="l">
              <a:spcBef>
                <a:spcPts val="0"/>
              </a:spcBef>
              <a:spcAft>
                <a:spcPts val="0"/>
              </a:spcAft>
              <a:buNone/>
            </a:pPr>
            <a:r>
              <a:rPr lang="en"/>
              <a:t>Hope we can bring you some new perspectives about Australia</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0f9eb64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0f9eb64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0f9eb6410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f9eb6410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0ff813d6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ff813d6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0f9eb641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0f9eb641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Script</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To launch our product successfully and quickly, we will need to follow these regular steps. For promotion we may partner with drone manufacturer to provide bundles. But there are more things we should do.</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As we know, more expensive farming equipments often rely on sales representative as such investments can be hard-to-make decisions for farmers alone, and huge machines are often complex to maintain and utilise. Even our products are much simpler and cheaper, people won’t feel comfortable buying the system by looking at fictional picture of them spraying chemicals as you would for something with established reputation such as Dyson. So we need to allow people hands-on experience and build up our momentum of marketing.</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Our biggest obstacle is to overcome unfamiliarity.</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For that reason, we need to form good relationship with farmers association, for example National Farmers Federation, which is the largest in Australia. And to make our presence at local agriculture expo, for example AgQuip, which is Australia’s biggest field days and one of the largest agri-events in the world. As you may not know, a </a:t>
            </a:r>
            <a:r>
              <a:rPr b="1" lang="en" sz="1450">
                <a:solidFill>
                  <a:schemeClr val="dk1"/>
                </a:solidFill>
              </a:rPr>
              <a:t>field day</a:t>
            </a:r>
            <a:r>
              <a:rPr lang="en" sz="1450">
                <a:solidFill>
                  <a:schemeClr val="dk1"/>
                </a:solidFill>
              </a:rPr>
              <a:t> is a large trade show for agricultural industry and equipment. Through efforts at various scale and channel, we would be able to launch successfully.</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After launch, what is important is the feedback and improvements. As you can see these are some of the steps we will be experiencing. I won’ t go into detail since they are highly related to the actual situations and specific reception. The point I want to emphasise is that although we won’t invest significant R&amp;D in this technology, we are still open to small technical alterations and customisations. Australia is a vast continent with a wide variety of climates, plants and soil differ, and so as the type of water, chemicals, or fertiliser that farmers want to apply. Thus we may adjust our platform components accordingly and  introduce new functions.</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The market potential is huge! We have made comprehensive research and given you our most confident and sincere recommendations. Whatever you may decide considering all other factors, we will be willing to offer followup consultancy and further research if needed. Thank you for your time!</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Next is our Q&amp;A session.</a:t>
            </a:r>
            <a:endParaRPr sz="1450">
              <a:solidFill>
                <a:schemeClr val="dk1"/>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0f9eb641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0f9eb641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Script</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To launch our product successfully and quickly, we will need to follow these regular steps. But there are more things we should do.</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As we know, more expensive farming equipments often rely on sales representative as such investments can be hard-to-make decisions for farmers alone, and huge machines are often complex to maintain and utilise. Even our products are much simpler and cheaper, people won’t feel comfortable buying the system by looking at fictional picture of them spraying chemicals as you would for something with established reputation such as Dyson. So we need to allow people hands-on experience and build up our momentum of marketing.</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Our biggest obstacle is to overcome unfamiliarity.</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For that reason, we need to form good relationship with farmers association, for example National Farmers Federation, which is the largest in Australia. And to make our presence at local agriculture expo, for example AgQuip, which is Australia’s biggest field days and one of the largest agri-events in the world. As you may not know, a </a:t>
            </a:r>
            <a:r>
              <a:rPr b="1" lang="en" sz="1450">
                <a:solidFill>
                  <a:schemeClr val="dk1"/>
                </a:solidFill>
              </a:rPr>
              <a:t>field day</a:t>
            </a:r>
            <a:r>
              <a:rPr lang="en" sz="1450">
                <a:solidFill>
                  <a:schemeClr val="dk1"/>
                </a:solidFill>
              </a:rPr>
              <a:t> is a large trade show for agricultural industry and equipment. Through efforts at various scale and channel, we would be able to launch successfully.</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After launch, what is important is the feedback and improvements. As you can see these are some of the steps we will be experiencing. I won’ t go into detail since they are highly related to the actual situations and specific reception. The point I want to emphasise is that although we won’t invest significant R&amp;D in this technology, we are still open to small technical alterations and customisations. Australia is a vast continent with a wide variety of climates, plants and soil differ, and so as the type of water, chemicals, or fertiliser that farmers want to apply. Thus we may adjust our platform components accordingly and  introduce new functions.</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The market potential is huge! We have made comprehensive research and given you our most confident and sincere recommendations. Whatever you may decide considering all other factors, we will be willing to offer followup consultancy and further research if needed. Thank you for your time!</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Next is our Q&amp;A session.</a:t>
            </a:r>
            <a:endParaRPr sz="1450">
              <a:solidFill>
                <a:schemeClr val="dk1"/>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0dc377ca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0dc377ca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0f9eb6410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0f9eb6410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0dc377ca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0dc377ca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0f9eb64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0f9eb64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0ee9e3d2a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0ee9e3d2a_1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0ff813d6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0ff813d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0dc377ca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0dc377ca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5.6 days for US, 4.5days for UK. 8.6days for China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0f9eb6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0f9eb6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0ee9e3d2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0ee9e3d2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04d38387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04d38387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we had 45 countries in the shortlist. Using the given data, we set some standards such as ease of doing business, area of both the entire country and arable land, and electricity access. Ten countries satisfied all the standards.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0dc377ca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0dc377ca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further filter and make one primary choice, we did amount of researches. For each country, we researched whether the plantation of  their major agricultural products could be strongly supported by drones, whether the rent cost is reasonable for a short-term project, whether their government encourages technology upgrades in agriculture industry, and to what extent is the country developed and connected so that we can launch into the new market as quickly as possible, and avoid unnecessary costs. Australia is the winner after all filterings, and so it became our primary choice.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0ee9e3d2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0ee9e3d2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main advantages that allowed Australia to win throughout the entire filtering process. Australia has appropriate landscapes that allow effective usage of drones and sensors. It has developed basic infrastructures so that our target customers can make purchase decision without extra worries. And based on the general education and income level, we believe Australian people can accept and afford our product easily.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0f4ee944a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0f4ee944a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I</a:t>
            </a:r>
            <a:endParaRPr/>
          </a:p>
          <a:p>
            <a:pPr indent="0" lvl="0" marL="0" rtl="0" algn="l">
              <a:spcBef>
                <a:spcPts val="0"/>
              </a:spcBef>
              <a:spcAft>
                <a:spcPts val="0"/>
              </a:spcAft>
              <a:buNone/>
            </a:pPr>
            <a:r>
              <a:rPr lang="en"/>
              <a:t>Noticeably, Australia has almost 4 million square kilometers of arable area. Main crops include wheat, barley, and sorghum, these crops are grown on flat plateaus. Arable lands are mostly concentrated at south part of Australia. We believe that such geographic characteristics will not only support effective usage of drones and sensors, but also guarantee that transportation and delivery of our product can be convenient. For the transportation part and further information, I’ll pass it to my team members.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0f40a50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f40a50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a:t>Let’s move forward to the part of infrastructure, first, Australia is 100% electricity access which is a very basic requirement, if they want to use the product.  Second, as you can see from the picture on the left side, this is the distribution of road network in Australia. It covers the main agricultural region in Australia, the company can reach as many as possible potential customers. Also, because of the complete road network and rail network, The shipping cost within Australia is relatively cheap. And the shipping method will be flexible.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0dc377c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0dc377c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Appendix III</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Another advantage of Austria is that more than 80% of Australians who is between 25-54 years old accept upper secondary education. Local employee can learn quickly and there is no language barrier, No much cost on skill </a:t>
            </a:r>
            <a:r>
              <a:rPr lang="en">
                <a:solidFill>
                  <a:schemeClr val="dk1"/>
                </a:solidFill>
                <a:highlight>
                  <a:srgbClr val="FFFFFF"/>
                </a:highlight>
              </a:rPr>
              <a:t>training</a:t>
            </a:r>
            <a:r>
              <a:rPr lang="en">
                <a:solidFill>
                  <a:schemeClr val="dk1"/>
                </a:solidFill>
                <a:highlight>
                  <a:srgbClr val="FFFFFF"/>
                </a:highlight>
              </a:rPr>
              <a:t> and language training. you can communicate with them very well, then easy to control. At the same time, The average wage in Australia is only 53.3 thousands per year. Compare with U.S.A’ average wage, which is 63.3 thousands per year. It is much cheaper. </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5" name="Google Shape;55;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140725"/>
            <a:ext cx="8520600" cy="628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b="1" sz="2400">
                <a:solidFill>
                  <a:srgbClr val="434343"/>
                </a:solidFill>
                <a:latin typeface="Roboto"/>
                <a:ea typeface="Roboto"/>
                <a:cs typeface="Roboto"/>
                <a:sym typeface="Roboto"/>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4"/>
          <p:cNvPicPr preferRelativeResize="0"/>
          <p:nvPr/>
        </p:nvPicPr>
        <p:blipFill>
          <a:blip r:embed="rId2">
            <a:alphaModFix/>
          </a:blip>
          <a:stretch>
            <a:fillRect/>
          </a:stretch>
        </p:blipFill>
        <p:spPr>
          <a:xfrm>
            <a:off x="7596775" y="4389752"/>
            <a:ext cx="1235524" cy="5297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8" name="Google Shape;28;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6" name="Google Shape;36;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8"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6" name="Google Shape;46;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s://cumberlandbusiness.com/news/well-educated-workforce/" TargetMode="External"/><Relationship Id="rId10" Type="http://schemas.openxmlformats.org/officeDocument/2006/relationships/hyperlink" Target="https://libguides.gwu.edu/businessdatabases" TargetMode="External"/><Relationship Id="rId13" Type="http://schemas.openxmlformats.org/officeDocument/2006/relationships/hyperlink" Target="https://www.tourisminvestment.com.au/en/why-australia/easy-place-to-do-business.html" TargetMode="External"/><Relationship Id="rId12" Type="http://schemas.openxmlformats.org/officeDocument/2006/relationships/hyperlink" Target="https://www.roadtraffic-technology.com/features/featurethe-worlds-biggest-road-networks-4159235/"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reports.weforum.org/global-competitiveness-index-2017-2018/" TargetMode="External"/><Relationship Id="rId4" Type="http://schemas.openxmlformats.org/officeDocument/2006/relationships/hyperlink" Target="http://reports.weforum.org/global-competitiveness-index-2017-2018/competitiveness-rankings/" TargetMode="External"/><Relationship Id="rId9" Type="http://schemas.openxmlformats.org/officeDocument/2006/relationships/hyperlink" Target="https://stats.oecd.org/Index.aspx?DataSetCode=PDBI_I4#" TargetMode="External"/><Relationship Id="rId14" Type="http://schemas.openxmlformats.org/officeDocument/2006/relationships/hyperlink" Target="https://stats.oecd.org/Index.aspx?DataSetCode=PDBI_I4#" TargetMode="External"/><Relationship Id="rId5" Type="http://schemas.openxmlformats.org/officeDocument/2006/relationships/hyperlink" Target="http://reports.weforum.org/global-competitiveness-index-2017-2018/competitiveness-rankings/#series=EOSQ087" TargetMode="External"/><Relationship Id="rId6" Type="http://schemas.openxmlformats.org/officeDocument/2006/relationships/hyperlink" Target="https://data.oecd.org/" TargetMode="External"/><Relationship Id="rId7" Type="http://schemas.openxmlformats.org/officeDocument/2006/relationships/hyperlink" Target="https://data.oecd.org/lprdty/unit-labour-costs.htm" TargetMode="External"/><Relationship Id="rId8" Type="http://schemas.openxmlformats.org/officeDocument/2006/relationships/hyperlink" Target="https://stats.oecd.org/Index.aspx?DataSetCode=PDBI_I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849DAA"/>
            </a:gs>
            <a:gs pos="100000">
              <a:srgbClr val="4B595F"/>
            </a:gs>
          </a:gsLst>
          <a:lin ang="5400012" scaled="0"/>
        </a:gra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773700" y="10411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Roboto"/>
                <a:ea typeface="Roboto"/>
                <a:cs typeface="Roboto"/>
                <a:sym typeface="Roboto"/>
              </a:rPr>
              <a:t>Gyrfalcon Agricultural Analytics Platform</a:t>
            </a:r>
            <a:endParaRPr b="1" sz="3000">
              <a:solidFill>
                <a:srgbClr val="FFFFFF"/>
              </a:solidFill>
              <a:latin typeface="Roboto"/>
              <a:ea typeface="Roboto"/>
              <a:cs typeface="Roboto"/>
              <a:sym typeface="Roboto"/>
            </a:endParaRPr>
          </a:p>
          <a:p>
            <a:pPr indent="0" lvl="0" marL="0" rtl="0" algn="ctr">
              <a:spcBef>
                <a:spcPts val="0"/>
              </a:spcBef>
              <a:spcAft>
                <a:spcPts val="0"/>
              </a:spcAft>
              <a:buNone/>
            </a:pPr>
            <a:r>
              <a:rPr b="1" lang="en" sz="3000">
                <a:solidFill>
                  <a:srgbClr val="FFFFFF"/>
                </a:solidFill>
                <a:latin typeface="Roboto"/>
                <a:ea typeface="Roboto"/>
                <a:cs typeface="Roboto"/>
                <a:sym typeface="Roboto"/>
              </a:rPr>
              <a:t>(GAAP)</a:t>
            </a:r>
            <a:endParaRPr b="1" sz="3000">
              <a:solidFill>
                <a:srgbClr val="FFFFFF"/>
              </a:solidFill>
              <a:latin typeface="Roboto"/>
              <a:ea typeface="Roboto"/>
              <a:cs typeface="Roboto"/>
              <a:sym typeface="Roboto"/>
            </a:endParaRPr>
          </a:p>
          <a:p>
            <a:pPr indent="0" lvl="0" marL="0" rtl="0" algn="ctr">
              <a:spcBef>
                <a:spcPts val="0"/>
              </a:spcBef>
              <a:spcAft>
                <a:spcPts val="0"/>
              </a:spcAft>
              <a:buNone/>
            </a:pPr>
            <a:r>
              <a:rPr b="1" lang="en" sz="3000">
                <a:solidFill>
                  <a:srgbClr val="FFFFFF"/>
                </a:solidFill>
                <a:latin typeface="Roboto"/>
                <a:ea typeface="Roboto"/>
                <a:cs typeface="Roboto"/>
                <a:sym typeface="Roboto"/>
              </a:rPr>
              <a:t>Feasibility</a:t>
            </a:r>
            <a:r>
              <a:rPr b="1" lang="en" sz="3000">
                <a:solidFill>
                  <a:srgbClr val="FFFFFF"/>
                </a:solidFill>
                <a:latin typeface="Roboto"/>
                <a:ea typeface="Roboto"/>
                <a:cs typeface="Roboto"/>
                <a:sym typeface="Roboto"/>
              </a:rPr>
              <a:t> Analysis Report</a:t>
            </a:r>
            <a:endParaRPr b="1" sz="3000">
              <a:solidFill>
                <a:srgbClr val="FFFFFF"/>
              </a:solidFill>
              <a:latin typeface="Roboto"/>
              <a:ea typeface="Roboto"/>
              <a:cs typeface="Roboto"/>
              <a:sym typeface="Roboto"/>
            </a:endParaRPr>
          </a:p>
        </p:txBody>
      </p:sp>
      <p:sp>
        <p:nvSpPr>
          <p:cNvPr id="64" name="Google Shape;64;p13"/>
          <p:cNvSpPr txBox="1"/>
          <p:nvPr>
            <p:ph idx="4294967295" type="subTitle"/>
          </p:nvPr>
        </p:nvSpPr>
        <p:spPr>
          <a:xfrm>
            <a:off x="2131650" y="2953850"/>
            <a:ext cx="4880700" cy="157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FFFFFF"/>
                </a:solidFill>
                <a:latin typeface="Roboto"/>
                <a:ea typeface="Roboto"/>
                <a:cs typeface="Roboto"/>
                <a:sym typeface="Roboto"/>
              </a:rPr>
              <a:t>Group 4</a:t>
            </a:r>
            <a:endParaRPr sz="1400">
              <a:solidFill>
                <a:srgbClr val="FFFFFF"/>
              </a:solidFill>
              <a:latin typeface="Roboto"/>
              <a:ea typeface="Roboto"/>
              <a:cs typeface="Roboto"/>
              <a:sym typeface="Roboto"/>
            </a:endParaRPr>
          </a:p>
          <a:p>
            <a:pPr indent="0" lvl="0" marL="0" rtl="0" algn="ctr">
              <a:lnSpc>
                <a:spcPct val="100000"/>
              </a:lnSpc>
              <a:spcBef>
                <a:spcPts val="1600"/>
              </a:spcBef>
              <a:spcAft>
                <a:spcPts val="0"/>
              </a:spcAft>
              <a:buNone/>
            </a:pPr>
            <a:r>
              <a:rPr lang="en" sz="1400">
                <a:solidFill>
                  <a:srgbClr val="FFFFFF"/>
                </a:solidFill>
                <a:latin typeface="Roboto"/>
                <a:ea typeface="Roboto"/>
                <a:cs typeface="Roboto"/>
                <a:sym typeface="Roboto"/>
              </a:rPr>
              <a:t>Tian Tian, Wendy Zhong, Yanmin Ma,</a:t>
            </a:r>
            <a:endParaRPr sz="1400">
              <a:solidFill>
                <a:srgbClr val="FFFFFF"/>
              </a:solidFill>
              <a:latin typeface="Roboto"/>
              <a:ea typeface="Roboto"/>
              <a:cs typeface="Roboto"/>
              <a:sym typeface="Roboto"/>
            </a:endParaRPr>
          </a:p>
          <a:p>
            <a:pPr indent="0" lvl="0" marL="0" rtl="0" algn="ctr">
              <a:lnSpc>
                <a:spcPct val="100000"/>
              </a:lnSpc>
              <a:spcBef>
                <a:spcPts val="1600"/>
              </a:spcBef>
              <a:spcAft>
                <a:spcPts val="1600"/>
              </a:spcAft>
              <a:buNone/>
            </a:pPr>
            <a:r>
              <a:rPr lang="en" sz="1400">
                <a:solidFill>
                  <a:srgbClr val="FFFFFF"/>
                </a:solidFill>
                <a:latin typeface="Roboto"/>
                <a:ea typeface="Roboto"/>
                <a:cs typeface="Roboto"/>
                <a:sym typeface="Roboto"/>
              </a:rPr>
              <a:t>Haoyun Peng, Lechen Tan, Yangzhuopeng Yi</a:t>
            </a:r>
            <a:endParaRPr sz="1400">
              <a:solidFill>
                <a:srgbClr val="FFFFFF"/>
              </a:solidFill>
              <a:latin typeface="Roboto"/>
              <a:ea typeface="Roboto"/>
              <a:cs typeface="Roboto"/>
              <a:sym typeface="Roboto"/>
            </a:endParaRPr>
          </a:p>
        </p:txBody>
      </p:sp>
      <p:pic>
        <p:nvPicPr>
          <p:cNvPr id="65" name="Google Shape;65;p13"/>
          <p:cNvPicPr preferRelativeResize="0"/>
          <p:nvPr/>
        </p:nvPicPr>
        <p:blipFill>
          <a:blip r:embed="rId3">
            <a:alphaModFix/>
          </a:blip>
          <a:stretch>
            <a:fillRect/>
          </a:stretch>
        </p:blipFill>
        <p:spPr>
          <a:xfrm>
            <a:off x="7546525" y="4355600"/>
            <a:ext cx="1325299" cy="568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idx="1" type="body"/>
          </p:nvPr>
        </p:nvSpPr>
        <p:spPr>
          <a:xfrm>
            <a:off x="5179650" y="908900"/>
            <a:ext cx="3537000" cy="325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b="1" lang="en">
                <a:solidFill>
                  <a:srgbClr val="434343"/>
                </a:solidFill>
              </a:rPr>
              <a:t>Income</a:t>
            </a:r>
            <a:endParaRPr b="1">
              <a:solidFill>
                <a:srgbClr val="434343"/>
              </a:solidFill>
            </a:endParaRPr>
          </a:p>
          <a:p>
            <a:pPr indent="-317500" lvl="1" marL="914400" rtl="0" algn="l">
              <a:spcBef>
                <a:spcPts val="0"/>
              </a:spcBef>
              <a:spcAft>
                <a:spcPts val="0"/>
              </a:spcAft>
              <a:buSzPts val="1400"/>
              <a:buChar char="○"/>
            </a:pPr>
            <a:r>
              <a:rPr lang="en"/>
              <a:t>Consider the </a:t>
            </a:r>
            <a:r>
              <a:rPr lang="en"/>
              <a:t>affordability</a:t>
            </a:r>
            <a:r>
              <a:rPr lang="en"/>
              <a:t> of agriculture drones for farmers by their income level</a:t>
            </a:r>
            <a:endParaRPr/>
          </a:p>
          <a:p>
            <a:pPr indent="-317500" lvl="1" marL="914400" rtl="0" algn="l">
              <a:spcBef>
                <a:spcPts val="0"/>
              </a:spcBef>
              <a:spcAft>
                <a:spcPts val="0"/>
              </a:spcAft>
              <a:buSzPts val="1400"/>
              <a:buChar char="○"/>
            </a:pPr>
            <a:r>
              <a:rPr lang="en"/>
              <a:t>Annual agricultural average income in Australia is </a:t>
            </a:r>
            <a:r>
              <a:rPr b="1" lang="en"/>
              <a:t>$38,800</a:t>
            </a:r>
            <a:endParaRPr/>
          </a:p>
          <a:p>
            <a:pPr indent="-317500" lvl="1" marL="914400" rtl="0" algn="l">
              <a:spcBef>
                <a:spcPts val="0"/>
              </a:spcBef>
              <a:spcAft>
                <a:spcPts val="0"/>
              </a:spcAft>
              <a:buSzPts val="1400"/>
              <a:buChar char="○"/>
            </a:pPr>
            <a:r>
              <a:rPr lang="en"/>
              <a:t>Developing countries have lower business operation cost, but drones may not be affordable for farmers</a:t>
            </a:r>
            <a:endParaRPr b="1"/>
          </a:p>
        </p:txBody>
      </p:sp>
      <p:pic>
        <p:nvPicPr>
          <p:cNvPr id="135" name="Google Shape;135;p22" title="Points scored"/>
          <p:cNvPicPr preferRelativeResize="0"/>
          <p:nvPr/>
        </p:nvPicPr>
        <p:blipFill>
          <a:blip r:embed="rId3">
            <a:alphaModFix/>
          </a:blip>
          <a:stretch>
            <a:fillRect/>
          </a:stretch>
        </p:blipFill>
        <p:spPr>
          <a:xfrm>
            <a:off x="650475" y="908900"/>
            <a:ext cx="4637601" cy="3078224"/>
          </a:xfrm>
          <a:prstGeom prst="rect">
            <a:avLst/>
          </a:prstGeom>
          <a:noFill/>
          <a:ln>
            <a:noFill/>
          </a:ln>
        </p:spPr>
      </p:pic>
      <p:sp>
        <p:nvSpPr>
          <p:cNvPr id="136" name="Google Shape;136;p22"/>
          <p:cNvSpPr/>
          <p:nvPr/>
        </p:nvSpPr>
        <p:spPr>
          <a:xfrm>
            <a:off x="1479125" y="2019975"/>
            <a:ext cx="369600" cy="1224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type="title"/>
          </p:nvPr>
        </p:nvSpPr>
        <p:spPr>
          <a:xfrm>
            <a:off x="311700" y="1849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Affordability for Farmers</a:t>
            </a:r>
            <a:endParaRPr/>
          </a:p>
        </p:txBody>
      </p:sp>
      <p:sp>
        <p:nvSpPr>
          <p:cNvPr id="138" name="Google Shape;138;p22"/>
          <p:cNvSpPr/>
          <p:nvPr/>
        </p:nvSpPr>
        <p:spPr>
          <a:xfrm>
            <a:off x="1591625" y="1577975"/>
            <a:ext cx="144600" cy="289200"/>
          </a:xfrm>
          <a:prstGeom prst="down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208250" y="931225"/>
            <a:ext cx="5130600" cy="4137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High ranking on ease of doing business</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Top 20 out of 190 economies</a:t>
            </a:r>
            <a:endParaRPr sz="1400">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Takes </a:t>
            </a:r>
            <a:r>
              <a:rPr lang="en">
                <a:solidFill>
                  <a:srgbClr val="434343"/>
                </a:solidFill>
                <a:latin typeface="Roboto"/>
                <a:ea typeface="Roboto"/>
                <a:cs typeface="Roboto"/>
                <a:sym typeface="Roboto"/>
              </a:rPr>
              <a:t>minimum </a:t>
            </a:r>
            <a:r>
              <a:rPr lang="en" sz="1400">
                <a:solidFill>
                  <a:srgbClr val="434343"/>
                </a:solidFill>
                <a:latin typeface="Roboto"/>
                <a:ea typeface="Roboto"/>
                <a:cs typeface="Roboto"/>
                <a:sym typeface="Roboto"/>
              </a:rPr>
              <a:t>2.5 days to start a business</a:t>
            </a:r>
            <a:endParaRPr sz="1400">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5th position on enforcing contracts</a:t>
            </a:r>
            <a:endParaRPr>
              <a:solidFill>
                <a:srgbClr val="434343"/>
              </a:solidFill>
              <a:latin typeface="Roboto"/>
              <a:ea typeface="Roboto"/>
              <a:cs typeface="Roboto"/>
              <a:sym typeface="Roboto"/>
            </a:endParaRPr>
          </a:p>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Market transparency</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Second most transparent market among the world</a:t>
            </a:r>
            <a:endParaRPr>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High corruption perceptions index: 8.1 </a:t>
            </a:r>
            <a:endParaRPr>
              <a:solidFill>
                <a:srgbClr val="434343"/>
              </a:solidFill>
              <a:latin typeface="Roboto"/>
              <a:ea typeface="Roboto"/>
              <a:cs typeface="Roboto"/>
              <a:sym typeface="Roboto"/>
            </a:endParaRPr>
          </a:p>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Efficient regulation </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Sound intellectual protection properties</a:t>
            </a:r>
            <a:endParaRPr>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Encourage agricultural technology upgrade</a:t>
            </a:r>
            <a:r>
              <a:rPr lang="en">
                <a:solidFill>
                  <a:srgbClr val="434343"/>
                </a:solidFill>
                <a:latin typeface="Roboto"/>
                <a:ea typeface="Roboto"/>
                <a:cs typeface="Roboto"/>
                <a:sym typeface="Roboto"/>
              </a:rPr>
              <a:t> </a:t>
            </a:r>
            <a:endParaRPr>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Arial"/>
                <a:ea typeface="Arial"/>
                <a:cs typeface="Arial"/>
                <a:sym typeface="Arial"/>
              </a:rPr>
              <a:t>25% tax reduction for new agricultural machinery</a:t>
            </a:r>
            <a:endParaRPr>
              <a:solidFill>
                <a:srgbClr val="434343"/>
              </a:solidFill>
              <a:latin typeface="Roboto"/>
              <a:ea typeface="Roboto"/>
              <a:cs typeface="Roboto"/>
              <a:sym typeface="Roboto"/>
            </a:endParaRPr>
          </a:p>
        </p:txBody>
      </p:sp>
      <p:pic>
        <p:nvPicPr>
          <p:cNvPr id="144" name="Google Shape;144;p23"/>
          <p:cNvPicPr preferRelativeResize="0"/>
          <p:nvPr/>
        </p:nvPicPr>
        <p:blipFill rotWithShape="1">
          <a:blip r:embed="rId3">
            <a:alphaModFix/>
          </a:blip>
          <a:srcRect b="0" l="0" r="0" t="12026"/>
          <a:stretch/>
        </p:blipFill>
        <p:spPr>
          <a:xfrm>
            <a:off x="5266775" y="1211350"/>
            <a:ext cx="3798775" cy="3151575"/>
          </a:xfrm>
          <a:prstGeom prst="rect">
            <a:avLst/>
          </a:prstGeom>
          <a:noFill/>
          <a:ln cap="flat" cmpd="sng" w="9525">
            <a:solidFill>
              <a:srgbClr val="999999"/>
            </a:solidFill>
            <a:prstDash val="solid"/>
            <a:round/>
            <a:headEnd len="sm" w="sm" type="none"/>
            <a:tailEnd len="sm" w="sm" type="none"/>
          </a:ln>
        </p:spPr>
      </p:pic>
      <p:sp>
        <p:nvSpPr>
          <p:cNvPr id="145" name="Google Shape;145;p23"/>
          <p:cNvSpPr/>
          <p:nvPr/>
        </p:nvSpPr>
        <p:spPr>
          <a:xfrm>
            <a:off x="6625875" y="1690000"/>
            <a:ext cx="2358900" cy="19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46" name="Google Shape;146;p23"/>
          <p:cNvSpPr txBox="1"/>
          <p:nvPr>
            <p:ph type="title"/>
          </p:nvPr>
        </p:nvSpPr>
        <p:spPr>
          <a:xfrm>
            <a:off x="311700" y="19877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Business </a:t>
            </a:r>
            <a:r>
              <a:rPr lang="en"/>
              <a:t>environment</a:t>
            </a:r>
            <a:r>
              <a:rPr lang="en"/>
              <a:t> </a:t>
            </a:r>
            <a:endParaRPr/>
          </a:p>
        </p:txBody>
      </p:sp>
      <p:sp>
        <p:nvSpPr>
          <p:cNvPr id="147" name="Google Shape;147;p23"/>
          <p:cNvSpPr txBox="1"/>
          <p:nvPr/>
        </p:nvSpPr>
        <p:spPr>
          <a:xfrm>
            <a:off x="5938525" y="914450"/>
            <a:ext cx="29760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Open Sans"/>
                <a:ea typeface="Open Sans"/>
                <a:cs typeface="Open Sans"/>
                <a:sym typeface="Open Sans"/>
              </a:rPr>
              <a:t>World’s Most Transparent Countries, 2018</a:t>
            </a:r>
            <a:endParaRPr b="1" sz="1000">
              <a:solidFill>
                <a:srgbClr val="43434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idx="1" type="subTitle"/>
          </p:nvPr>
        </p:nvSpPr>
        <p:spPr>
          <a:xfrm>
            <a:off x="277525" y="1223375"/>
            <a:ext cx="4045200" cy="2806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B7B7B7"/>
              </a:buClr>
              <a:buSzPts val="1800"/>
              <a:buFont typeface="Roboto"/>
              <a:buChar char="➢"/>
            </a:pPr>
            <a:r>
              <a:rPr b="1" lang="en" sz="1800">
                <a:solidFill>
                  <a:srgbClr val="B7B7B7"/>
                </a:solidFill>
                <a:latin typeface="Roboto"/>
                <a:ea typeface="Roboto"/>
                <a:cs typeface="Roboto"/>
                <a:sym typeface="Roboto"/>
              </a:rPr>
              <a:t>Why?</a:t>
            </a:r>
            <a:endParaRPr b="1" sz="18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Introduce selection process</a:t>
            </a:r>
            <a:endParaRPr sz="14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Demonstrate Australia’s advantages</a:t>
            </a:r>
            <a:endParaRPr sz="1400">
              <a:solidFill>
                <a:srgbClr val="B7B7B7"/>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How?</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Finance Recommendation</a:t>
            </a:r>
            <a:endParaRPr sz="14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Marketing Recommendation</a:t>
            </a:r>
            <a:endParaRPr sz="14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Operation Recommendation</a:t>
            </a:r>
            <a:endParaRPr sz="14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B7B7B7"/>
              </a:buClr>
              <a:buSzPts val="1800"/>
              <a:buFont typeface="Roboto"/>
              <a:buChar char="➢"/>
            </a:pPr>
            <a:r>
              <a:rPr b="1" lang="en" sz="1800">
                <a:solidFill>
                  <a:srgbClr val="B7B7B7"/>
                </a:solidFill>
                <a:latin typeface="Roboto"/>
                <a:ea typeface="Roboto"/>
                <a:cs typeface="Roboto"/>
                <a:sym typeface="Roboto"/>
              </a:rPr>
              <a:t>Next?</a:t>
            </a:r>
            <a:endParaRPr b="1" sz="18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Suggestions for Launching Process</a:t>
            </a:r>
            <a:endParaRPr>
              <a:solidFill>
                <a:srgbClr val="B7B7B7"/>
              </a:solidFill>
            </a:endParaRPr>
          </a:p>
        </p:txBody>
      </p:sp>
      <p:sp>
        <p:nvSpPr>
          <p:cNvPr id="153" name="Google Shape;153;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Roboto"/>
                <a:ea typeface="Roboto"/>
                <a:cs typeface="Roboto"/>
                <a:sym typeface="Roboto"/>
              </a:rPr>
              <a:t>Agenda</a:t>
            </a:r>
            <a:endParaRPr b="1" sz="2400">
              <a:solidFill>
                <a:srgbClr val="434343"/>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nvSpPr>
        <p:spPr>
          <a:xfrm>
            <a:off x="359775" y="716750"/>
            <a:ext cx="8207100" cy="3570000"/>
          </a:xfrm>
          <a:prstGeom prst="rect">
            <a:avLst/>
          </a:prstGeom>
          <a:solidFill>
            <a:srgbClr val="FFFFFF"/>
          </a:solidFill>
          <a:ln>
            <a:noFill/>
          </a:ln>
        </p:spPr>
        <p:txBody>
          <a:bodyPr anchorCtr="0" anchor="t" bIns="91425" lIns="91425" spcFirstLastPara="1" rIns="91425" wrap="square" tIns="91425">
            <a:noAutofit/>
          </a:bodyPr>
          <a:lstStyle/>
          <a:p>
            <a:pPr indent="-342900" lvl="0" marL="914400" rtl="0" algn="l">
              <a:lnSpc>
                <a:spcPct val="150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Suggested retail p</a:t>
            </a:r>
            <a:r>
              <a:rPr b="1" lang="en" sz="1800">
                <a:solidFill>
                  <a:srgbClr val="434343"/>
                </a:solidFill>
                <a:latin typeface="Roboto"/>
                <a:ea typeface="Roboto"/>
                <a:cs typeface="Roboto"/>
                <a:sym typeface="Roboto"/>
              </a:rPr>
              <a:t>rice: $449.99 per unit</a:t>
            </a:r>
            <a:endParaRPr b="1" sz="1800">
              <a:solidFill>
                <a:srgbClr val="434343"/>
              </a:solidFill>
              <a:latin typeface="Roboto"/>
              <a:ea typeface="Roboto"/>
              <a:cs typeface="Roboto"/>
              <a:sym typeface="Roboto"/>
            </a:endParaRPr>
          </a:p>
          <a:p>
            <a:pPr indent="-317500" lvl="1" marL="13716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The most popular quad-copter drone in Australia is Dji Mavic Pro model</a:t>
            </a:r>
            <a:endParaRPr>
              <a:solidFill>
                <a:srgbClr val="434343"/>
              </a:solidFill>
              <a:latin typeface="Roboto"/>
              <a:ea typeface="Roboto"/>
              <a:cs typeface="Roboto"/>
              <a:sym typeface="Roboto"/>
            </a:endParaRPr>
          </a:p>
          <a:p>
            <a:pPr indent="-317500" lvl="1" marL="13716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Mavic Pro’s accessories price is around $400</a:t>
            </a:r>
            <a:endParaRPr>
              <a:solidFill>
                <a:srgbClr val="434343"/>
              </a:solidFill>
              <a:latin typeface="Roboto"/>
              <a:ea typeface="Roboto"/>
              <a:cs typeface="Roboto"/>
              <a:sym typeface="Roboto"/>
            </a:endParaRPr>
          </a:p>
          <a:p>
            <a:pPr indent="0" lvl="0" marL="0" rtl="0" algn="l">
              <a:lnSpc>
                <a:spcPct val="115000"/>
              </a:lnSpc>
              <a:spcBef>
                <a:spcPts val="800"/>
              </a:spcBef>
              <a:spcAft>
                <a:spcPts val="800"/>
              </a:spcAft>
              <a:buNone/>
            </a:pPr>
            <a:r>
              <a:t/>
            </a:r>
            <a:endParaRPr>
              <a:solidFill>
                <a:schemeClr val="dk1"/>
              </a:solidFill>
            </a:endParaRPr>
          </a:p>
        </p:txBody>
      </p:sp>
      <p:pic>
        <p:nvPicPr>
          <p:cNvPr id="159" name="Google Shape;159;p25"/>
          <p:cNvPicPr preferRelativeResize="0"/>
          <p:nvPr/>
        </p:nvPicPr>
        <p:blipFill rotWithShape="1">
          <a:blip r:embed="rId3">
            <a:alphaModFix/>
          </a:blip>
          <a:srcRect b="13687" l="4415" r="0" t="2902"/>
          <a:stretch/>
        </p:blipFill>
        <p:spPr>
          <a:xfrm>
            <a:off x="1662300" y="1977425"/>
            <a:ext cx="5828427" cy="2467426"/>
          </a:xfrm>
          <a:prstGeom prst="rect">
            <a:avLst/>
          </a:prstGeom>
          <a:noFill/>
          <a:ln>
            <a:noFill/>
          </a:ln>
        </p:spPr>
      </p:pic>
      <p:pic>
        <p:nvPicPr>
          <p:cNvPr id="160" name="Google Shape;160;p25"/>
          <p:cNvPicPr preferRelativeResize="0"/>
          <p:nvPr/>
        </p:nvPicPr>
        <p:blipFill rotWithShape="1">
          <a:blip r:embed="rId4">
            <a:alphaModFix/>
          </a:blip>
          <a:srcRect b="6453" l="5656" r="5398" t="6566"/>
          <a:stretch/>
        </p:blipFill>
        <p:spPr>
          <a:xfrm>
            <a:off x="4257425" y="2431250"/>
            <a:ext cx="3738776" cy="1296700"/>
          </a:xfrm>
          <a:prstGeom prst="rect">
            <a:avLst/>
          </a:prstGeom>
          <a:noFill/>
          <a:ln cap="flat" cmpd="sng" w="28575">
            <a:solidFill>
              <a:srgbClr val="CC0000"/>
            </a:solidFill>
            <a:prstDash val="solid"/>
            <a:round/>
            <a:headEnd len="sm" w="sm" type="none"/>
            <a:tailEnd len="sm" w="sm" type="none"/>
          </a:ln>
        </p:spPr>
      </p:pic>
      <p:sp>
        <p:nvSpPr>
          <p:cNvPr id="161" name="Google Shape;161;p25"/>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Finance Recommendation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nvSpPr>
        <p:spPr>
          <a:xfrm>
            <a:off x="662500" y="819100"/>
            <a:ext cx="8167200" cy="3561300"/>
          </a:xfrm>
          <a:prstGeom prst="rect">
            <a:avLst/>
          </a:prstGeom>
          <a:solidFill>
            <a:srgbClr val="FFFFFF"/>
          </a:solidFill>
          <a:ln>
            <a:noFill/>
          </a:ln>
        </p:spPr>
        <p:txBody>
          <a:bodyPr anchorCtr="0" anchor="t" bIns="91425" lIns="91425" spcFirstLastPara="1" rIns="91425" wrap="square" tIns="91425">
            <a:noAutofit/>
          </a:bodyPr>
          <a:lstStyle/>
          <a:p>
            <a:pPr indent="-342900" lvl="0" marL="457200" rtl="0" algn="l">
              <a:lnSpc>
                <a:spcPct val="115000"/>
              </a:lnSpc>
              <a:spcBef>
                <a:spcPts val="800"/>
              </a:spcBef>
              <a:spcAft>
                <a:spcPts val="0"/>
              </a:spcAft>
              <a:buClr>
                <a:srgbClr val="434343"/>
              </a:buClr>
              <a:buSzPts val="1800"/>
              <a:buChar char="➢"/>
            </a:pPr>
            <a:r>
              <a:rPr b="1" lang="en" sz="1800">
                <a:solidFill>
                  <a:srgbClr val="434343"/>
                </a:solidFill>
              </a:rPr>
              <a:t>Shipping cost</a:t>
            </a:r>
            <a:endParaRPr b="1" sz="1800">
              <a:solidFill>
                <a:srgbClr val="434343"/>
              </a:solidFill>
            </a:endParaRPr>
          </a:p>
          <a:p>
            <a:pPr indent="-317500" lvl="1" marL="914400" rtl="0" algn="l">
              <a:lnSpc>
                <a:spcPct val="150000"/>
              </a:lnSpc>
              <a:spcBef>
                <a:spcPts val="0"/>
              </a:spcBef>
              <a:spcAft>
                <a:spcPts val="0"/>
              </a:spcAft>
              <a:buClr>
                <a:srgbClr val="434343"/>
              </a:buClr>
              <a:buSzPts val="1400"/>
              <a:buChar char="○"/>
            </a:pPr>
            <a:r>
              <a:rPr lang="en">
                <a:solidFill>
                  <a:srgbClr val="434343"/>
                </a:solidFill>
              </a:rPr>
              <a:t>Offer f</a:t>
            </a:r>
            <a:r>
              <a:rPr lang="en">
                <a:solidFill>
                  <a:srgbClr val="434343"/>
                </a:solidFill>
              </a:rPr>
              <a:t>ree international shipping service for all customers</a:t>
            </a:r>
            <a:endParaRPr>
              <a:solidFill>
                <a:srgbClr val="434343"/>
              </a:solidFill>
            </a:endParaRPr>
          </a:p>
          <a:p>
            <a:pPr indent="-317500" lvl="1" marL="914400" rtl="0" algn="l">
              <a:lnSpc>
                <a:spcPct val="150000"/>
              </a:lnSpc>
              <a:spcBef>
                <a:spcPts val="0"/>
              </a:spcBef>
              <a:spcAft>
                <a:spcPts val="0"/>
              </a:spcAft>
              <a:buClr>
                <a:srgbClr val="434343"/>
              </a:buClr>
              <a:buSzPts val="1400"/>
              <a:buChar char="○"/>
            </a:pPr>
            <a:r>
              <a:rPr lang="en">
                <a:solidFill>
                  <a:srgbClr val="434343"/>
                </a:solidFill>
              </a:rPr>
              <a:t>Partner</a:t>
            </a:r>
            <a:r>
              <a:rPr lang="en">
                <a:solidFill>
                  <a:srgbClr val="434343"/>
                </a:solidFill>
              </a:rPr>
              <a:t> with delivery </a:t>
            </a:r>
            <a:r>
              <a:rPr lang="en">
                <a:solidFill>
                  <a:srgbClr val="434343"/>
                </a:solidFill>
              </a:rPr>
              <a:t>courier</a:t>
            </a:r>
            <a:r>
              <a:rPr lang="en">
                <a:solidFill>
                  <a:srgbClr val="434343"/>
                </a:solidFill>
              </a:rPr>
              <a:t> to keep the shipping cost under </a:t>
            </a:r>
            <a:r>
              <a:rPr b="1" lang="en">
                <a:solidFill>
                  <a:srgbClr val="434343"/>
                </a:solidFill>
              </a:rPr>
              <a:t>10% of the total revenue</a:t>
            </a:r>
            <a:endParaRPr b="1">
              <a:solidFill>
                <a:srgbClr val="434343"/>
              </a:solidFill>
            </a:endParaRPr>
          </a:p>
          <a:p>
            <a:pPr indent="-317500" lvl="1" marL="914400" rtl="0" algn="l">
              <a:lnSpc>
                <a:spcPct val="150000"/>
              </a:lnSpc>
              <a:spcBef>
                <a:spcPts val="0"/>
              </a:spcBef>
              <a:spcAft>
                <a:spcPts val="0"/>
              </a:spcAft>
              <a:buClr>
                <a:srgbClr val="434343"/>
              </a:buClr>
              <a:buSzPts val="1400"/>
              <a:buChar char="○"/>
            </a:pPr>
            <a:r>
              <a:rPr lang="en">
                <a:solidFill>
                  <a:srgbClr val="434343"/>
                </a:solidFill>
              </a:rPr>
              <a:t>Potential shipping partners: DHL, STARTRACK, AustraliaPost, </a:t>
            </a:r>
            <a:endParaRPr>
              <a:solidFill>
                <a:srgbClr val="434343"/>
              </a:solidFill>
            </a:endParaRPr>
          </a:p>
        </p:txBody>
      </p:sp>
      <p:pic>
        <p:nvPicPr>
          <p:cNvPr id="167" name="Google Shape;167;p26"/>
          <p:cNvPicPr preferRelativeResize="0"/>
          <p:nvPr/>
        </p:nvPicPr>
        <p:blipFill>
          <a:blip r:embed="rId3">
            <a:alphaModFix/>
          </a:blip>
          <a:stretch>
            <a:fillRect/>
          </a:stretch>
        </p:blipFill>
        <p:spPr>
          <a:xfrm>
            <a:off x="662500" y="2690925"/>
            <a:ext cx="2429700" cy="848925"/>
          </a:xfrm>
          <a:prstGeom prst="rect">
            <a:avLst/>
          </a:prstGeom>
          <a:noFill/>
          <a:ln>
            <a:noFill/>
          </a:ln>
        </p:spPr>
      </p:pic>
      <p:pic>
        <p:nvPicPr>
          <p:cNvPr id="168" name="Google Shape;168;p26"/>
          <p:cNvPicPr preferRelativeResize="0"/>
          <p:nvPr/>
        </p:nvPicPr>
        <p:blipFill>
          <a:blip r:embed="rId4">
            <a:alphaModFix/>
          </a:blip>
          <a:stretch>
            <a:fillRect/>
          </a:stretch>
        </p:blipFill>
        <p:spPr>
          <a:xfrm>
            <a:off x="2983837" y="2617200"/>
            <a:ext cx="2834525" cy="996375"/>
          </a:xfrm>
          <a:prstGeom prst="rect">
            <a:avLst/>
          </a:prstGeom>
          <a:noFill/>
          <a:ln>
            <a:noFill/>
          </a:ln>
        </p:spPr>
      </p:pic>
      <p:pic>
        <p:nvPicPr>
          <p:cNvPr id="169" name="Google Shape;169;p26"/>
          <p:cNvPicPr preferRelativeResize="0"/>
          <p:nvPr/>
        </p:nvPicPr>
        <p:blipFill>
          <a:blip r:embed="rId5">
            <a:alphaModFix/>
          </a:blip>
          <a:stretch>
            <a:fillRect/>
          </a:stretch>
        </p:blipFill>
        <p:spPr>
          <a:xfrm>
            <a:off x="5818355" y="2617200"/>
            <a:ext cx="2706795" cy="996375"/>
          </a:xfrm>
          <a:prstGeom prst="rect">
            <a:avLst/>
          </a:prstGeom>
          <a:noFill/>
          <a:ln>
            <a:noFill/>
          </a:ln>
        </p:spPr>
      </p:pic>
      <p:sp>
        <p:nvSpPr>
          <p:cNvPr id="170" name="Google Shape;170;p26"/>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Finance Recommendation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nvSpPr>
        <p:spPr>
          <a:xfrm>
            <a:off x="798400" y="825875"/>
            <a:ext cx="7758300" cy="3554700"/>
          </a:xfrm>
          <a:prstGeom prst="rect">
            <a:avLst/>
          </a:prstGeom>
          <a:solidFill>
            <a:srgbClr val="FFFFFF"/>
          </a:solidFill>
          <a:ln>
            <a:noFill/>
          </a:ln>
        </p:spPr>
        <p:txBody>
          <a:bodyPr anchorCtr="0" anchor="t" bIns="91425" lIns="91425" spcFirstLastPara="1" rIns="91425" wrap="square" tIns="91425">
            <a:noAutofit/>
          </a:bodyPr>
          <a:lstStyle/>
          <a:p>
            <a:pPr indent="-342900" lvl="0" marL="457200" rtl="0" algn="l">
              <a:lnSpc>
                <a:spcPct val="115000"/>
              </a:lnSpc>
              <a:spcBef>
                <a:spcPts val="800"/>
              </a:spcBef>
              <a:spcAft>
                <a:spcPts val="0"/>
              </a:spcAft>
              <a:buClr>
                <a:srgbClr val="434343"/>
              </a:buClr>
              <a:buSzPts val="1800"/>
              <a:buChar char="➢"/>
            </a:pPr>
            <a:r>
              <a:rPr b="1" lang="en" sz="1800">
                <a:solidFill>
                  <a:srgbClr val="434343"/>
                </a:solidFill>
              </a:rPr>
              <a:t>Fixed cost</a:t>
            </a:r>
            <a:endParaRPr b="1" sz="1800">
              <a:solidFill>
                <a:srgbClr val="434343"/>
              </a:solidFill>
            </a:endParaRPr>
          </a:p>
          <a:p>
            <a:pPr indent="-317500" lvl="1" marL="914400" rtl="0" algn="l">
              <a:lnSpc>
                <a:spcPct val="115000"/>
              </a:lnSpc>
              <a:spcBef>
                <a:spcPts val="0"/>
              </a:spcBef>
              <a:spcAft>
                <a:spcPts val="0"/>
              </a:spcAft>
              <a:buClr>
                <a:srgbClr val="434343"/>
              </a:buClr>
              <a:buSzPts val="1400"/>
              <a:buChar char="○"/>
            </a:pPr>
            <a:r>
              <a:rPr lang="en">
                <a:solidFill>
                  <a:srgbClr val="434343"/>
                </a:solidFill>
              </a:rPr>
              <a:t>Recommend office location: </a:t>
            </a:r>
            <a:r>
              <a:rPr b="1" lang="en">
                <a:solidFill>
                  <a:srgbClr val="434343"/>
                </a:solidFill>
              </a:rPr>
              <a:t>Adelaide</a:t>
            </a:r>
            <a:r>
              <a:rPr lang="en">
                <a:solidFill>
                  <a:srgbClr val="434343"/>
                </a:solidFill>
              </a:rPr>
              <a:t> downtown area</a:t>
            </a:r>
            <a:endParaRPr>
              <a:solidFill>
                <a:srgbClr val="434343"/>
              </a:solidFill>
            </a:endParaRPr>
          </a:p>
          <a:p>
            <a:pPr indent="-317500" lvl="1" marL="914400" rtl="0" algn="l">
              <a:lnSpc>
                <a:spcPct val="115000"/>
              </a:lnSpc>
              <a:spcBef>
                <a:spcPts val="0"/>
              </a:spcBef>
              <a:spcAft>
                <a:spcPts val="0"/>
              </a:spcAft>
              <a:buClr>
                <a:srgbClr val="434343"/>
              </a:buClr>
              <a:buSzPts val="1400"/>
              <a:buChar char="○"/>
            </a:pPr>
            <a:r>
              <a:rPr lang="en">
                <a:solidFill>
                  <a:srgbClr val="434343"/>
                </a:solidFill>
              </a:rPr>
              <a:t>Annual renting cost for a 450 square meter office is $227,550</a:t>
            </a:r>
            <a:endParaRPr>
              <a:solidFill>
                <a:srgbClr val="434343"/>
              </a:solidFill>
            </a:endParaRPr>
          </a:p>
        </p:txBody>
      </p:sp>
      <p:pic>
        <p:nvPicPr>
          <p:cNvPr id="176" name="Google Shape;176;p27"/>
          <p:cNvPicPr preferRelativeResize="0"/>
          <p:nvPr/>
        </p:nvPicPr>
        <p:blipFill rotWithShape="1">
          <a:blip r:embed="rId3">
            <a:alphaModFix/>
          </a:blip>
          <a:srcRect b="3044" l="6220" r="7497" t="0"/>
          <a:stretch/>
        </p:blipFill>
        <p:spPr>
          <a:xfrm>
            <a:off x="994125" y="1999575"/>
            <a:ext cx="3339524" cy="2546150"/>
          </a:xfrm>
          <a:prstGeom prst="rect">
            <a:avLst/>
          </a:prstGeom>
          <a:noFill/>
          <a:ln>
            <a:noFill/>
          </a:ln>
        </p:spPr>
      </p:pic>
      <p:pic>
        <p:nvPicPr>
          <p:cNvPr id="177" name="Google Shape;177;p27"/>
          <p:cNvPicPr preferRelativeResize="0"/>
          <p:nvPr/>
        </p:nvPicPr>
        <p:blipFill rotWithShape="1">
          <a:blip r:embed="rId4">
            <a:alphaModFix/>
          </a:blip>
          <a:srcRect b="7606" l="25943" r="23818" t="7597"/>
          <a:stretch/>
        </p:blipFill>
        <p:spPr>
          <a:xfrm>
            <a:off x="4488679" y="1999575"/>
            <a:ext cx="3028572" cy="2546150"/>
          </a:xfrm>
          <a:prstGeom prst="rect">
            <a:avLst/>
          </a:prstGeom>
          <a:noFill/>
          <a:ln>
            <a:noFill/>
          </a:ln>
        </p:spPr>
      </p:pic>
      <p:sp>
        <p:nvSpPr>
          <p:cNvPr id="178" name="Google Shape;178;p27"/>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Finance Recommendation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nvSpPr>
        <p:spPr>
          <a:xfrm>
            <a:off x="767325" y="606875"/>
            <a:ext cx="7758300" cy="2360100"/>
          </a:xfrm>
          <a:prstGeom prst="rect">
            <a:avLst/>
          </a:prstGeom>
          <a:solidFill>
            <a:srgbClr val="FFFFFF"/>
          </a:solidFill>
          <a:ln>
            <a:noFill/>
          </a:ln>
        </p:spPr>
        <p:txBody>
          <a:bodyPr anchorCtr="0" anchor="t" bIns="91425" lIns="91425" spcFirstLastPara="1" rIns="91425" wrap="square" tIns="91425">
            <a:noAutofit/>
          </a:bodyPr>
          <a:lstStyle/>
          <a:p>
            <a:pPr indent="-342900" lvl="0" marL="457200" rtl="0" algn="l">
              <a:lnSpc>
                <a:spcPct val="150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Market size</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Char char="○"/>
            </a:pPr>
            <a:r>
              <a:rPr lang="en">
                <a:solidFill>
                  <a:srgbClr val="434343"/>
                </a:solidFill>
                <a:highlight>
                  <a:schemeClr val="lt1"/>
                </a:highlight>
                <a:latin typeface="Roboto"/>
                <a:ea typeface="Roboto"/>
                <a:cs typeface="Roboto"/>
                <a:sym typeface="Roboto"/>
              </a:rPr>
              <a:t>Australian farmers and graziers own </a:t>
            </a:r>
            <a:r>
              <a:rPr b="1" lang="en">
                <a:solidFill>
                  <a:srgbClr val="434343"/>
                </a:solidFill>
                <a:highlight>
                  <a:schemeClr val="lt1"/>
                </a:highlight>
                <a:latin typeface="Roboto"/>
                <a:ea typeface="Roboto"/>
                <a:cs typeface="Roboto"/>
                <a:sym typeface="Roboto"/>
              </a:rPr>
              <a:t>135,997 </a:t>
            </a:r>
            <a:r>
              <a:rPr lang="en">
                <a:solidFill>
                  <a:srgbClr val="434343"/>
                </a:solidFill>
                <a:highlight>
                  <a:schemeClr val="lt1"/>
                </a:highlight>
                <a:latin typeface="Roboto"/>
                <a:ea typeface="Roboto"/>
                <a:cs typeface="Roboto"/>
                <a:sym typeface="Roboto"/>
              </a:rPr>
              <a:t>farms</a:t>
            </a:r>
            <a:endParaRPr>
              <a:solidFill>
                <a:srgbClr val="434343"/>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A</a:t>
            </a:r>
            <a:r>
              <a:rPr lang="en">
                <a:solidFill>
                  <a:srgbClr val="434343"/>
                </a:solidFill>
                <a:highlight>
                  <a:srgbClr val="FFFFFF"/>
                </a:highlight>
                <a:latin typeface="Roboto"/>
                <a:ea typeface="Roboto"/>
                <a:cs typeface="Roboto"/>
                <a:sym typeface="Roboto"/>
              </a:rPr>
              <a:t>pproximately </a:t>
            </a:r>
            <a:r>
              <a:rPr b="1" lang="en">
                <a:solidFill>
                  <a:srgbClr val="434343"/>
                </a:solidFill>
                <a:highlight>
                  <a:srgbClr val="FFFFFF"/>
                </a:highlight>
                <a:latin typeface="Roboto"/>
                <a:ea typeface="Roboto"/>
                <a:cs typeface="Roboto"/>
                <a:sym typeface="Roboto"/>
              </a:rPr>
              <a:t>85,483 </a:t>
            </a:r>
            <a:r>
              <a:rPr lang="en">
                <a:solidFill>
                  <a:srgbClr val="434343"/>
                </a:solidFill>
                <a:highlight>
                  <a:srgbClr val="FFFFFF"/>
                </a:highlight>
                <a:latin typeface="Roboto"/>
                <a:ea typeface="Roboto"/>
                <a:cs typeface="Roboto"/>
                <a:sym typeface="Roboto"/>
              </a:rPr>
              <a:t>agricultural businesses have an Estimated Value of Agricultural Operations (EVAO) of $40,000 or greater</a:t>
            </a:r>
            <a:endParaRPr>
              <a:solidFill>
                <a:srgbClr val="434343"/>
              </a:solidFill>
              <a:latin typeface="Roboto"/>
              <a:ea typeface="Roboto"/>
              <a:cs typeface="Roboto"/>
              <a:sym typeface="Roboto"/>
            </a:endParaRPr>
          </a:p>
          <a:p>
            <a:pPr indent="-342900" lvl="0" marL="457200" rtl="0" algn="l">
              <a:lnSpc>
                <a:spcPct val="150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Target customer </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Average age for agriculture workers in Australia is </a:t>
            </a:r>
            <a:r>
              <a:rPr b="1" lang="en">
                <a:solidFill>
                  <a:srgbClr val="434343"/>
                </a:solidFill>
                <a:latin typeface="Roboto"/>
                <a:ea typeface="Roboto"/>
                <a:cs typeface="Roboto"/>
                <a:sym typeface="Roboto"/>
              </a:rPr>
              <a:t>49 years old</a:t>
            </a:r>
            <a:endParaRPr>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75% of the agriculture workers are above 25 years old</a:t>
            </a:r>
            <a:endParaRPr>
              <a:solidFill>
                <a:srgbClr val="434343"/>
              </a:solidFill>
              <a:latin typeface="Roboto"/>
              <a:ea typeface="Roboto"/>
              <a:cs typeface="Roboto"/>
              <a:sym typeface="Roboto"/>
            </a:endParaRPr>
          </a:p>
          <a:p>
            <a:pPr indent="0" lvl="0" marL="457200" rtl="0" algn="l">
              <a:lnSpc>
                <a:spcPct val="150000"/>
              </a:lnSpc>
              <a:spcBef>
                <a:spcPts val="800"/>
              </a:spcBef>
              <a:spcAft>
                <a:spcPts val="800"/>
              </a:spcAft>
              <a:buNone/>
            </a:pPr>
            <a:r>
              <a:t/>
            </a:r>
            <a:endParaRPr>
              <a:solidFill>
                <a:srgbClr val="434343"/>
              </a:solidFill>
              <a:latin typeface="Roboto"/>
              <a:ea typeface="Roboto"/>
              <a:cs typeface="Roboto"/>
              <a:sym typeface="Roboto"/>
            </a:endParaRPr>
          </a:p>
        </p:txBody>
      </p:sp>
      <p:pic>
        <p:nvPicPr>
          <p:cNvPr id="184" name="Google Shape;184;p28"/>
          <p:cNvPicPr preferRelativeResize="0"/>
          <p:nvPr/>
        </p:nvPicPr>
        <p:blipFill>
          <a:blip r:embed="rId3">
            <a:alphaModFix/>
          </a:blip>
          <a:stretch>
            <a:fillRect/>
          </a:stretch>
        </p:blipFill>
        <p:spPr>
          <a:xfrm>
            <a:off x="3081325" y="2885325"/>
            <a:ext cx="3130300" cy="1848675"/>
          </a:xfrm>
          <a:prstGeom prst="rect">
            <a:avLst/>
          </a:prstGeom>
          <a:noFill/>
          <a:ln>
            <a:noFill/>
          </a:ln>
        </p:spPr>
      </p:pic>
      <p:sp>
        <p:nvSpPr>
          <p:cNvPr id="185" name="Google Shape;185;p28"/>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Marketing Recommendation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nvSpPr>
        <p:spPr>
          <a:xfrm>
            <a:off x="662500" y="1149675"/>
            <a:ext cx="7153200" cy="3007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Suggest Marketing method</a:t>
            </a:r>
            <a:endParaRPr b="1" sz="1800">
              <a:solidFill>
                <a:srgbClr val="434343"/>
              </a:solidFill>
              <a:latin typeface="Roboto"/>
              <a:ea typeface="Roboto"/>
              <a:cs typeface="Roboto"/>
              <a:sym typeface="Roboto"/>
            </a:endParaRPr>
          </a:p>
          <a:p>
            <a:pPr indent="0" lvl="0" marL="457200" rtl="0" algn="l">
              <a:lnSpc>
                <a:spcPct val="115000"/>
              </a:lnSpc>
              <a:spcBef>
                <a:spcPts val="800"/>
              </a:spcBef>
              <a:spcAft>
                <a:spcPts val="0"/>
              </a:spcAft>
              <a:buNone/>
            </a:pPr>
            <a:r>
              <a:rPr lang="en">
                <a:solidFill>
                  <a:srgbClr val="434343"/>
                </a:solidFill>
                <a:latin typeface="Roboto"/>
                <a:ea typeface="Roboto"/>
                <a:cs typeface="Roboto"/>
                <a:sym typeface="Roboto"/>
              </a:rPr>
              <a:t>Combining both traditional marketing and digital marketing method</a:t>
            </a:r>
            <a:endParaRPr>
              <a:solidFill>
                <a:srgbClr val="434343"/>
              </a:solidFill>
              <a:latin typeface="Roboto"/>
              <a:ea typeface="Roboto"/>
              <a:cs typeface="Roboto"/>
              <a:sym typeface="Roboto"/>
            </a:endParaRPr>
          </a:p>
          <a:p>
            <a:pPr indent="-317500" lvl="1" marL="914400" rtl="0" algn="l">
              <a:lnSpc>
                <a:spcPct val="115000"/>
              </a:lnSpc>
              <a:spcBef>
                <a:spcPts val="800"/>
              </a:spcBef>
              <a:spcAft>
                <a:spcPts val="0"/>
              </a:spcAft>
              <a:buClr>
                <a:srgbClr val="434343"/>
              </a:buClr>
              <a:buSzPts val="1400"/>
              <a:buFont typeface="Roboto"/>
              <a:buChar char="○"/>
            </a:pPr>
            <a:r>
              <a:rPr lang="en">
                <a:solidFill>
                  <a:srgbClr val="434343"/>
                </a:solidFill>
                <a:latin typeface="Roboto"/>
                <a:ea typeface="Roboto"/>
                <a:cs typeface="Roboto"/>
                <a:sym typeface="Roboto"/>
              </a:rPr>
              <a:t>Radio: Fiver times per day, seven days a week</a:t>
            </a:r>
            <a:endParaRPr>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Newspaper: One time per week</a:t>
            </a:r>
            <a:endParaRPr>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Television: One time per day</a:t>
            </a:r>
            <a:endParaRPr>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Google Ads</a:t>
            </a:r>
            <a:endParaRPr>
              <a:solidFill>
                <a:srgbClr val="434343"/>
              </a:solidFill>
              <a:latin typeface="Roboto"/>
              <a:ea typeface="Roboto"/>
              <a:cs typeface="Roboto"/>
              <a:sym typeface="Roboto"/>
            </a:endParaRPr>
          </a:p>
          <a:p>
            <a:pPr indent="0" lvl="0" marL="457200" rtl="0" algn="l">
              <a:lnSpc>
                <a:spcPct val="115000"/>
              </a:lnSpc>
              <a:spcBef>
                <a:spcPts val="800"/>
              </a:spcBef>
              <a:spcAft>
                <a:spcPts val="800"/>
              </a:spcAft>
              <a:buNone/>
            </a:pPr>
            <a:r>
              <a:rPr lang="en">
                <a:solidFill>
                  <a:srgbClr val="434343"/>
                </a:solidFill>
                <a:latin typeface="Roboto"/>
                <a:ea typeface="Roboto"/>
                <a:cs typeface="Roboto"/>
                <a:sym typeface="Roboto"/>
              </a:rPr>
              <a:t>With an emphasis on the traditional marketing method</a:t>
            </a:r>
            <a:endParaRPr>
              <a:solidFill>
                <a:srgbClr val="434343"/>
              </a:solidFill>
              <a:latin typeface="Roboto"/>
              <a:ea typeface="Roboto"/>
              <a:cs typeface="Roboto"/>
              <a:sym typeface="Roboto"/>
            </a:endParaRPr>
          </a:p>
        </p:txBody>
      </p:sp>
      <p:pic>
        <p:nvPicPr>
          <p:cNvPr id="191" name="Google Shape;191;p29"/>
          <p:cNvPicPr preferRelativeResize="0"/>
          <p:nvPr/>
        </p:nvPicPr>
        <p:blipFill>
          <a:blip r:embed="rId3">
            <a:alphaModFix/>
          </a:blip>
          <a:stretch>
            <a:fillRect/>
          </a:stretch>
        </p:blipFill>
        <p:spPr>
          <a:xfrm>
            <a:off x="6596675" y="1447775"/>
            <a:ext cx="628800" cy="628800"/>
          </a:xfrm>
          <a:prstGeom prst="rect">
            <a:avLst/>
          </a:prstGeom>
          <a:noFill/>
          <a:ln>
            <a:noFill/>
          </a:ln>
        </p:spPr>
      </p:pic>
      <p:sp>
        <p:nvSpPr>
          <p:cNvPr id="192" name="Google Shape;192;p29"/>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Marketing Recommendation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grpSp>
        <p:nvGrpSpPr>
          <p:cNvPr id="197" name="Google Shape;197;p30"/>
          <p:cNvGrpSpPr/>
          <p:nvPr/>
        </p:nvGrpSpPr>
        <p:grpSpPr>
          <a:xfrm>
            <a:off x="123675" y="735450"/>
            <a:ext cx="4104600" cy="3672600"/>
            <a:chOff x="85725" y="786500"/>
            <a:chExt cx="4104600" cy="3672600"/>
          </a:xfrm>
        </p:grpSpPr>
        <p:sp>
          <p:nvSpPr>
            <p:cNvPr id="198" name="Google Shape;198;p30"/>
            <p:cNvSpPr txBox="1"/>
            <p:nvPr/>
          </p:nvSpPr>
          <p:spPr>
            <a:xfrm>
              <a:off x="85725" y="786500"/>
              <a:ext cx="4104600" cy="3672600"/>
            </a:xfrm>
            <a:prstGeom prst="rect">
              <a:avLst/>
            </a:prstGeom>
            <a:noFill/>
            <a:ln>
              <a:noFill/>
            </a:ln>
          </p:spPr>
          <p:txBody>
            <a:bodyPr anchorCtr="0" anchor="t" bIns="91425" lIns="91425" spcFirstLastPara="1" rIns="91425" wrap="square" tIns="91425">
              <a:noAutofit/>
            </a:bodyPr>
            <a:lstStyle/>
            <a:p>
              <a:pPr indent="-342900" lvl="2" marL="1371600" rtl="0" algn="l">
                <a:lnSpc>
                  <a:spcPct val="115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Radio</a:t>
              </a:r>
              <a:endParaRPr b="1" sz="1800">
                <a:solidFill>
                  <a:srgbClr val="434343"/>
                </a:solidFill>
                <a:latin typeface="Roboto"/>
                <a:ea typeface="Roboto"/>
                <a:cs typeface="Roboto"/>
                <a:sym typeface="Roboto"/>
              </a:endParaRPr>
            </a:p>
            <a:p>
              <a:pPr indent="0" lvl="0" marL="1371600" rtl="0" algn="l">
                <a:lnSpc>
                  <a:spcPct val="115000"/>
                </a:lnSpc>
                <a:spcBef>
                  <a:spcPts val="800"/>
                </a:spcBef>
                <a:spcAft>
                  <a:spcPts val="0"/>
                </a:spcAft>
                <a:buNone/>
              </a:pPr>
              <a:r>
                <a:rPr lang="en" sz="1800">
                  <a:solidFill>
                    <a:srgbClr val="434343"/>
                  </a:solidFill>
                  <a:latin typeface="Roboto"/>
                  <a:ea typeface="Roboto"/>
                  <a:cs typeface="Roboto"/>
                  <a:sym typeface="Roboto"/>
                </a:rPr>
                <a:t>           ：</a:t>
              </a:r>
              <a:r>
                <a:rPr lang="en">
                  <a:solidFill>
                    <a:srgbClr val="434343"/>
                  </a:solidFill>
                  <a:latin typeface="Roboto"/>
                  <a:ea typeface="Roboto"/>
                  <a:cs typeface="Roboto"/>
                  <a:sym typeface="Roboto"/>
                </a:rPr>
                <a:t>$3,500 / week</a:t>
              </a:r>
              <a:endParaRPr>
                <a:solidFill>
                  <a:srgbClr val="434343"/>
                </a:solidFill>
                <a:latin typeface="Roboto"/>
                <a:ea typeface="Roboto"/>
                <a:cs typeface="Roboto"/>
                <a:sym typeface="Roboto"/>
              </a:endParaRPr>
            </a:p>
            <a:p>
              <a:pPr indent="-342900" lvl="2" marL="1371600" rtl="0" algn="l">
                <a:lnSpc>
                  <a:spcPct val="115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Newspaper</a:t>
              </a:r>
              <a:endParaRPr b="1" sz="1800">
                <a:solidFill>
                  <a:srgbClr val="434343"/>
                </a:solidFill>
                <a:latin typeface="Roboto"/>
                <a:ea typeface="Roboto"/>
                <a:cs typeface="Roboto"/>
                <a:sym typeface="Roboto"/>
              </a:endParaRPr>
            </a:p>
            <a:p>
              <a:pPr indent="0" lvl="0" marL="1371600" rtl="0" algn="l">
                <a:lnSpc>
                  <a:spcPct val="115000"/>
                </a:lnSpc>
                <a:spcBef>
                  <a:spcPts val="800"/>
                </a:spcBef>
                <a:spcAft>
                  <a:spcPts val="0"/>
                </a:spcAft>
                <a:buNone/>
              </a:pPr>
              <a:r>
                <a:rPr lang="en" sz="1800">
                  <a:solidFill>
                    <a:srgbClr val="434343"/>
                  </a:solidFill>
                  <a:latin typeface="Roboto"/>
                  <a:ea typeface="Roboto"/>
                  <a:cs typeface="Roboto"/>
                  <a:sym typeface="Roboto"/>
                </a:rPr>
                <a:t>           :   </a:t>
              </a:r>
              <a:r>
                <a:rPr lang="en">
                  <a:solidFill>
                    <a:srgbClr val="434343"/>
                  </a:solidFill>
                  <a:latin typeface="Roboto"/>
                  <a:ea typeface="Roboto"/>
                  <a:cs typeface="Roboto"/>
                  <a:sym typeface="Roboto"/>
                </a:rPr>
                <a:t>$5,000 / time</a:t>
              </a:r>
              <a:endParaRPr>
                <a:solidFill>
                  <a:srgbClr val="434343"/>
                </a:solidFill>
                <a:latin typeface="Roboto"/>
                <a:ea typeface="Roboto"/>
                <a:cs typeface="Roboto"/>
                <a:sym typeface="Roboto"/>
              </a:endParaRPr>
            </a:p>
            <a:p>
              <a:pPr indent="-342900" lvl="2" marL="1371600" rtl="0" algn="l">
                <a:lnSpc>
                  <a:spcPct val="115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Television</a:t>
              </a:r>
              <a:endParaRPr b="1" sz="1800">
                <a:solidFill>
                  <a:srgbClr val="434343"/>
                </a:solidFill>
                <a:latin typeface="Roboto"/>
                <a:ea typeface="Roboto"/>
                <a:cs typeface="Roboto"/>
                <a:sym typeface="Roboto"/>
              </a:endParaRPr>
            </a:p>
            <a:p>
              <a:pPr indent="0" lvl="0" marL="1371600" rtl="0" algn="l">
                <a:lnSpc>
                  <a:spcPct val="115000"/>
                </a:lnSpc>
                <a:spcBef>
                  <a:spcPts val="800"/>
                </a:spcBef>
                <a:spcAft>
                  <a:spcPts val="0"/>
                </a:spcAft>
                <a:buNone/>
              </a:pPr>
              <a:r>
                <a:rPr lang="en" sz="1800">
                  <a:solidFill>
                    <a:srgbClr val="434343"/>
                  </a:solidFill>
                  <a:latin typeface="Roboto"/>
                  <a:ea typeface="Roboto"/>
                  <a:cs typeface="Roboto"/>
                  <a:sym typeface="Roboto"/>
                </a:rPr>
                <a:t>           ：</a:t>
              </a:r>
              <a:r>
                <a:rPr lang="en">
                  <a:solidFill>
                    <a:srgbClr val="434343"/>
                  </a:solidFill>
                  <a:latin typeface="Roboto"/>
                  <a:ea typeface="Roboto"/>
                  <a:cs typeface="Roboto"/>
                  <a:sym typeface="Roboto"/>
                </a:rPr>
                <a:t>$500 / time</a:t>
              </a:r>
              <a:endParaRPr>
                <a:solidFill>
                  <a:srgbClr val="434343"/>
                </a:solidFill>
                <a:latin typeface="Roboto"/>
                <a:ea typeface="Roboto"/>
                <a:cs typeface="Roboto"/>
                <a:sym typeface="Roboto"/>
              </a:endParaRPr>
            </a:p>
            <a:p>
              <a:pPr indent="-342900" lvl="2" marL="1371600" rtl="0" algn="l">
                <a:lnSpc>
                  <a:spcPct val="115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Google Ads</a:t>
              </a:r>
              <a:endParaRPr b="1" sz="1800">
                <a:solidFill>
                  <a:srgbClr val="434343"/>
                </a:solidFill>
                <a:latin typeface="Roboto"/>
                <a:ea typeface="Roboto"/>
                <a:cs typeface="Roboto"/>
                <a:sym typeface="Roboto"/>
              </a:endParaRPr>
            </a:p>
            <a:p>
              <a:pPr indent="0" lvl="0" marL="1371600" rtl="0" algn="l">
                <a:lnSpc>
                  <a:spcPct val="115000"/>
                </a:lnSpc>
                <a:spcBef>
                  <a:spcPts val="800"/>
                </a:spcBef>
                <a:spcAft>
                  <a:spcPts val="800"/>
                </a:spcAft>
                <a:buNone/>
              </a:pPr>
              <a:r>
                <a:rPr lang="en" sz="1800">
                  <a:solidFill>
                    <a:srgbClr val="434343"/>
                  </a:solidFill>
                  <a:latin typeface="Roboto"/>
                  <a:ea typeface="Roboto"/>
                  <a:cs typeface="Roboto"/>
                  <a:sym typeface="Roboto"/>
                </a:rPr>
                <a:t>           ：</a:t>
              </a:r>
              <a:r>
                <a:rPr lang="en">
                  <a:solidFill>
                    <a:srgbClr val="434343"/>
                  </a:solidFill>
                  <a:latin typeface="Roboto"/>
                  <a:ea typeface="Roboto"/>
                  <a:cs typeface="Roboto"/>
                  <a:sym typeface="Roboto"/>
                </a:rPr>
                <a:t>$20,000/ month</a:t>
              </a:r>
              <a:endParaRPr>
                <a:solidFill>
                  <a:srgbClr val="434343"/>
                </a:solidFill>
                <a:latin typeface="Roboto"/>
                <a:ea typeface="Roboto"/>
                <a:cs typeface="Roboto"/>
                <a:sym typeface="Roboto"/>
              </a:endParaRPr>
            </a:p>
          </p:txBody>
        </p:sp>
        <p:pic>
          <p:nvPicPr>
            <p:cNvPr id="199" name="Google Shape;199;p30"/>
            <p:cNvPicPr preferRelativeResize="0"/>
            <p:nvPr/>
          </p:nvPicPr>
          <p:blipFill>
            <a:blip r:embed="rId3">
              <a:alphaModFix/>
            </a:blip>
            <a:stretch>
              <a:fillRect/>
            </a:stretch>
          </p:blipFill>
          <p:spPr>
            <a:xfrm>
              <a:off x="1631375" y="1262150"/>
              <a:ext cx="468325" cy="468325"/>
            </a:xfrm>
            <a:prstGeom prst="rect">
              <a:avLst/>
            </a:prstGeom>
            <a:noFill/>
            <a:ln>
              <a:noFill/>
            </a:ln>
          </p:spPr>
        </p:pic>
        <p:pic>
          <p:nvPicPr>
            <p:cNvPr id="200" name="Google Shape;200;p30"/>
            <p:cNvPicPr preferRelativeResize="0"/>
            <p:nvPr/>
          </p:nvPicPr>
          <p:blipFill>
            <a:blip r:embed="rId4">
              <a:alphaModFix/>
            </a:blip>
            <a:stretch>
              <a:fillRect/>
            </a:stretch>
          </p:blipFill>
          <p:spPr>
            <a:xfrm>
              <a:off x="1631375" y="2130025"/>
              <a:ext cx="468325" cy="468325"/>
            </a:xfrm>
            <a:prstGeom prst="rect">
              <a:avLst/>
            </a:prstGeom>
            <a:noFill/>
            <a:ln>
              <a:noFill/>
            </a:ln>
          </p:spPr>
        </p:pic>
        <p:pic>
          <p:nvPicPr>
            <p:cNvPr id="201" name="Google Shape;201;p30"/>
            <p:cNvPicPr preferRelativeResize="0"/>
            <p:nvPr/>
          </p:nvPicPr>
          <p:blipFill>
            <a:blip r:embed="rId5">
              <a:alphaModFix/>
            </a:blip>
            <a:stretch>
              <a:fillRect/>
            </a:stretch>
          </p:blipFill>
          <p:spPr>
            <a:xfrm>
              <a:off x="1631375" y="2997900"/>
              <a:ext cx="468325" cy="468347"/>
            </a:xfrm>
            <a:prstGeom prst="rect">
              <a:avLst/>
            </a:prstGeom>
            <a:noFill/>
            <a:ln>
              <a:noFill/>
            </a:ln>
          </p:spPr>
        </p:pic>
        <p:pic>
          <p:nvPicPr>
            <p:cNvPr id="202" name="Google Shape;202;p30"/>
            <p:cNvPicPr preferRelativeResize="0"/>
            <p:nvPr/>
          </p:nvPicPr>
          <p:blipFill>
            <a:blip r:embed="rId6">
              <a:alphaModFix/>
            </a:blip>
            <a:stretch>
              <a:fillRect/>
            </a:stretch>
          </p:blipFill>
          <p:spPr>
            <a:xfrm>
              <a:off x="1631375" y="3865800"/>
              <a:ext cx="468325" cy="468325"/>
            </a:xfrm>
            <a:prstGeom prst="rect">
              <a:avLst/>
            </a:prstGeom>
            <a:noFill/>
            <a:ln>
              <a:noFill/>
            </a:ln>
          </p:spPr>
        </p:pic>
      </p:grpSp>
      <p:sp>
        <p:nvSpPr>
          <p:cNvPr id="203" name="Google Shape;203;p30"/>
          <p:cNvSpPr txBox="1"/>
          <p:nvPr/>
        </p:nvSpPr>
        <p:spPr>
          <a:xfrm>
            <a:off x="4740525" y="1757450"/>
            <a:ext cx="3983700" cy="177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434343"/>
                </a:solidFill>
                <a:latin typeface="Open Sans"/>
                <a:ea typeface="Open Sans"/>
                <a:cs typeface="Open Sans"/>
                <a:sym typeface="Open Sans"/>
              </a:rPr>
              <a:t>Estimated Advertising Cost For First Month:</a:t>
            </a:r>
            <a:endParaRPr>
              <a:solidFill>
                <a:srgbClr val="434343"/>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a:solidFill>
                  <a:srgbClr val="434343"/>
                </a:solidFill>
                <a:latin typeface="Open Sans"/>
                <a:ea typeface="Open Sans"/>
                <a:cs typeface="Open Sans"/>
                <a:sym typeface="Open Sans"/>
              </a:rPr>
              <a:t>$82,000</a:t>
            </a:r>
            <a:endParaRPr b="1">
              <a:solidFill>
                <a:srgbClr val="434343"/>
              </a:solidFill>
              <a:latin typeface="Open Sans"/>
              <a:ea typeface="Open Sans"/>
              <a:cs typeface="Open Sans"/>
              <a:sym typeface="Open Sans"/>
            </a:endParaRPr>
          </a:p>
          <a:p>
            <a:pPr indent="0" lvl="0" marL="0" rtl="0" algn="ctr">
              <a:spcBef>
                <a:spcPts val="0"/>
              </a:spcBef>
              <a:spcAft>
                <a:spcPts val="0"/>
              </a:spcAft>
              <a:buNone/>
            </a:pPr>
            <a:r>
              <a:t/>
            </a:r>
            <a:endParaRPr b="1" sz="1800">
              <a:solidFill>
                <a:srgbClr val="434343"/>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rPr lang="en">
                <a:solidFill>
                  <a:srgbClr val="434343"/>
                </a:solidFill>
                <a:latin typeface="Open Sans"/>
                <a:ea typeface="Open Sans"/>
                <a:cs typeface="Open Sans"/>
                <a:sym typeface="Open Sans"/>
              </a:rPr>
              <a:t>Estimated </a:t>
            </a:r>
            <a:r>
              <a:rPr lang="en">
                <a:solidFill>
                  <a:srgbClr val="434343"/>
                </a:solidFill>
                <a:latin typeface="Open Sans"/>
                <a:ea typeface="Open Sans"/>
                <a:cs typeface="Open Sans"/>
                <a:sym typeface="Open Sans"/>
              </a:rPr>
              <a:t>Advertising Cost For First Year:</a:t>
            </a:r>
            <a:endParaRPr>
              <a:solidFill>
                <a:srgbClr val="434343"/>
              </a:solidFill>
              <a:latin typeface="Open Sans"/>
              <a:ea typeface="Open Sans"/>
              <a:cs typeface="Open Sans"/>
              <a:sym typeface="Open Sans"/>
            </a:endParaRPr>
          </a:p>
          <a:p>
            <a:pPr indent="0" lvl="0" marL="0" rtl="0" algn="ctr">
              <a:spcBef>
                <a:spcPts val="0"/>
              </a:spcBef>
              <a:spcAft>
                <a:spcPts val="0"/>
              </a:spcAft>
              <a:buNone/>
            </a:pPr>
            <a:r>
              <a:rPr b="1" lang="en">
                <a:solidFill>
                  <a:srgbClr val="434343"/>
                </a:solidFill>
                <a:latin typeface="Open Sans"/>
                <a:ea typeface="Open Sans"/>
                <a:cs typeface="Open Sans"/>
                <a:sym typeface="Open Sans"/>
              </a:rPr>
              <a:t>5% of the Total Revenue</a:t>
            </a:r>
            <a:endParaRPr>
              <a:latin typeface="Open Sans"/>
              <a:ea typeface="Open Sans"/>
              <a:cs typeface="Open Sans"/>
              <a:sym typeface="Open Sans"/>
            </a:endParaRPr>
          </a:p>
        </p:txBody>
      </p:sp>
      <p:sp>
        <p:nvSpPr>
          <p:cNvPr id="204" name="Google Shape;204;p30"/>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Marketing Recommendation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nvSpPr>
        <p:spPr>
          <a:xfrm>
            <a:off x="179200" y="1091700"/>
            <a:ext cx="8520600" cy="2960100"/>
          </a:xfrm>
          <a:prstGeom prst="rect">
            <a:avLst/>
          </a:prstGeom>
          <a:solidFill>
            <a:srgbClr val="FFFFFF"/>
          </a:solidFill>
          <a:ln>
            <a:noFill/>
          </a:ln>
        </p:spPr>
        <p:txBody>
          <a:bodyPr anchorCtr="0" anchor="t" bIns="91425" lIns="91425" spcFirstLastPara="1" rIns="91425" wrap="square" tIns="91425">
            <a:noAutofit/>
          </a:bodyPr>
          <a:lstStyle/>
          <a:p>
            <a:pPr indent="-342900" lvl="0" marL="914400" rtl="0" algn="l">
              <a:lnSpc>
                <a:spcPct val="150000"/>
              </a:lnSpc>
              <a:spcBef>
                <a:spcPts val="800"/>
              </a:spcBef>
              <a:spcAft>
                <a:spcPts val="0"/>
              </a:spcAft>
              <a:buClr>
                <a:srgbClr val="434343"/>
              </a:buClr>
              <a:buSzPts val="1800"/>
              <a:buChar char="➢"/>
            </a:pPr>
            <a:r>
              <a:rPr b="1" lang="en" sz="1800">
                <a:solidFill>
                  <a:srgbClr val="434343"/>
                </a:solidFill>
              </a:rPr>
              <a:t>Technology Support</a:t>
            </a:r>
            <a:endParaRPr b="1" sz="1800">
              <a:solidFill>
                <a:srgbClr val="434343"/>
              </a:solidFill>
            </a:endParaRPr>
          </a:p>
          <a:p>
            <a:pPr indent="-330200" lvl="1" marL="1371600" rtl="0" algn="l">
              <a:lnSpc>
                <a:spcPct val="115000"/>
              </a:lnSpc>
              <a:spcBef>
                <a:spcPts val="0"/>
              </a:spcBef>
              <a:spcAft>
                <a:spcPts val="0"/>
              </a:spcAft>
              <a:buClr>
                <a:srgbClr val="434343"/>
              </a:buClr>
              <a:buSzPts val="1600"/>
              <a:buChar char="○"/>
            </a:pPr>
            <a:r>
              <a:rPr lang="en" sz="1600">
                <a:solidFill>
                  <a:srgbClr val="434343"/>
                </a:solidFill>
              </a:rPr>
              <a:t>Build up online customer service system</a:t>
            </a:r>
            <a:endParaRPr sz="1600">
              <a:solidFill>
                <a:srgbClr val="434343"/>
              </a:solidFill>
            </a:endParaRPr>
          </a:p>
          <a:p>
            <a:pPr indent="-330200" lvl="1" marL="1371600" rtl="0" algn="l">
              <a:lnSpc>
                <a:spcPct val="115000"/>
              </a:lnSpc>
              <a:spcBef>
                <a:spcPts val="0"/>
              </a:spcBef>
              <a:spcAft>
                <a:spcPts val="0"/>
              </a:spcAft>
              <a:buClr>
                <a:srgbClr val="434343"/>
              </a:buClr>
              <a:buSzPts val="1600"/>
              <a:buChar char="○"/>
            </a:pPr>
            <a:r>
              <a:rPr lang="en" sz="1600">
                <a:solidFill>
                  <a:srgbClr val="434343"/>
                </a:solidFill>
              </a:rPr>
              <a:t>Phone call or video guidance for software installation</a:t>
            </a:r>
            <a:endParaRPr sz="1600">
              <a:solidFill>
                <a:srgbClr val="434343"/>
              </a:solidFill>
            </a:endParaRPr>
          </a:p>
          <a:p>
            <a:pPr indent="-342900" lvl="0" marL="914400" rtl="0" algn="l">
              <a:lnSpc>
                <a:spcPct val="150000"/>
              </a:lnSpc>
              <a:spcBef>
                <a:spcPts val="0"/>
              </a:spcBef>
              <a:spcAft>
                <a:spcPts val="0"/>
              </a:spcAft>
              <a:buClr>
                <a:srgbClr val="434343"/>
              </a:buClr>
              <a:buSzPts val="1800"/>
              <a:buChar char="➢"/>
            </a:pPr>
            <a:r>
              <a:rPr b="1" lang="en" sz="1800">
                <a:solidFill>
                  <a:srgbClr val="434343"/>
                </a:solidFill>
              </a:rPr>
              <a:t>Administrative Team</a:t>
            </a:r>
            <a:endParaRPr b="1" sz="1800">
              <a:solidFill>
                <a:srgbClr val="434343"/>
              </a:solidFill>
            </a:endParaRPr>
          </a:p>
          <a:p>
            <a:pPr indent="-330200" lvl="1" marL="1371600" rtl="0" algn="l">
              <a:lnSpc>
                <a:spcPct val="115000"/>
              </a:lnSpc>
              <a:spcBef>
                <a:spcPts val="0"/>
              </a:spcBef>
              <a:spcAft>
                <a:spcPts val="0"/>
              </a:spcAft>
              <a:buClr>
                <a:srgbClr val="434343"/>
              </a:buClr>
              <a:buSzPts val="1600"/>
              <a:buChar char="○"/>
            </a:pPr>
            <a:r>
              <a:rPr lang="en" sz="1600">
                <a:solidFill>
                  <a:srgbClr val="434343"/>
                </a:solidFill>
              </a:rPr>
              <a:t>Hire about 50 people</a:t>
            </a:r>
            <a:endParaRPr sz="1600">
              <a:solidFill>
                <a:srgbClr val="434343"/>
              </a:solidFill>
            </a:endParaRPr>
          </a:p>
          <a:p>
            <a:pPr indent="-330200" lvl="1" marL="1371600" rtl="0" algn="l">
              <a:lnSpc>
                <a:spcPct val="115000"/>
              </a:lnSpc>
              <a:spcBef>
                <a:spcPts val="0"/>
              </a:spcBef>
              <a:spcAft>
                <a:spcPts val="0"/>
              </a:spcAft>
              <a:buClr>
                <a:srgbClr val="434343"/>
              </a:buClr>
              <a:buSzPts val="1600"/>
              <a:buChar char="○"/>
            </a:pPr>
            <a:r>
              <a:rPr lang="en" sz="1600">
                <a:solidFill>
                  <a:srgbClr val="434343"/>
                </a:solidFill>
              </a:rPr>
              <a:t>80% of team members are hired from local</a:t>
            </a:r>
            <a:endParaRPr sz="1600">
              <a:solidFill>
                <a:srgbClr val="434343"/>
              </a:solidFill>
            </a:endParaRPr>
          </a:p>
          <a:p>
            <a:pPr indent="-330200" lvl="1" marL="1371600" rtl="0" algn="l">
              <a:lnSpc>
                <a:spcPct val="115000"/>
              </a:lnSpc>
              <a:spcBef>
                <a:spcPts val="0"/>
              </a:spcBef>
              <a:spcAft>
                <a:spcPts val="0"/>
              </a:spcAft>
              <a:buSzPts val="1600"/>
              <a:buChar char="○"/>
            </a:pPr>
            <a:r>
              <a:rPr lang="en" sz="1600">
                <a:solidFill>
                  <a:srgbClr val="434343"/>
                </a:solidFill>
              </a:rPr>
              <a:t>2</a:t>
            </a:r>
            <a:r>
              <a:rPr lang="en" sz="1600">
                <a:solidFill>
                  <a:srgbClr val="434343"/>
                </a:solidFill>
              </a:rPr>
              <a:t>0% of team</a:t>
            </a:r>
            <a:r>
              <a:rPr lang="en" sz="1600">
                <a:solidFill>
                  <a:srgbClr val="434343"/>
                </a:solidFill>
              </a:rPr>
              <a:t> members are staff and managers from </a:t>
            </a:r>
            <a:r>
              <a:rPr lang="en" sz="1600">
                <a:solidFill>
                  <a:srgbClr val="434343"/>
                </a:solidFill>
              </a:rPr>
              <a:t>Gyrfalcon</a:t>
            </a:r>
            <a:r>
              <a:rPr lang="en" sz="1600">
                <a:solidFill>
                  <a:srgbClr val="434343"/>
                </a:solidFill>
              </a:rPr>
              <a:t> Venture  </a:t>
            </a:r>
            <a:endParaRPr sz="1600"/>
          </a:p>
        </p:txBody>
      </p:sp>
      <p:sp>
        <p:nvSpPr>
          <p:cNvPr id="210" name="Google Shape;210;p31"/>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Operation </a:t>
            </a:r>
            <a:r>
              <a:rPr lang="en"/>
              <a:t>Recommendation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are we here?</a:t>
            </a:r>
            <a:endParaRPr/>
          </a:p>
        </p:txBody>
      </p:sp>
      <p:sp>
        <p:nvSpPr>
          <p:cNvPr id="71" name="Google Shape;71;p14"/>
          <p:cNvSpPr txBox="1"/>
          <p:nvPr>
            <p:ph idx="1" type="body"/>
          </p:nvPr>
        </p:nvSpPr>
        <p:spPr>
          <a:xfrm>
            <a:off x="311700" y="1095550"/>
            <a:ext cx="8520600" cy="385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434343"/>
                </a:solidFill>
                <a:latin typeface="Roboto"/>
                <a:ea typeface="Roboto"/>
                <a:cs typeface="Roboto"/>
                <a:sym typeface="Roboto"/>
              </a:rPr>
              <a:t>Background of GAAP</a:t>
            </a:r>
            <a:endParaRPr b="1"/>
          </a:p>
          <a:p>
            <a:pPr indent="-317500" lvl="1" marL="914400" rtl="0" algn="l">
              <a:lnSpc>
                <a:spcPct val="150000"/>
              </a:lnSpc>
              <a:spcBef>
                <a:spcPts val="0"/>
              </a:spcBef>
              <a:spcAft>
                <a:spcPts val="0"/>
              </a:spcAft>
              <a:buSzPts val="1400"/>
              <a:buChar char="○"/>
            </a:pPr>
            <a:r>
              <a:rPr lang="en"/>
              <a:t>“Precision Agriculture”</a:t>
            </a:r>
            <a:endParaRPr/>
          </a:p>
          <a:p>
            <a:pPr indent="-317500" lvl="1" marL="914400" rtl="0" algn="l">
              <a:lnSpc>
                <a:spcPct val="150000"/>
              </a:lnSpc>
              <a:spcBef>
                <a:spcPts val="0"/>
              </a:spcBef>
              <a:spcAft>
                <a:spcPts val="0"/>
              </a:spcAft>
              <a:buSzPts val="1400"/>
              <a:buChar char="○"/>
            </a:pPr>
            <a:r>
              <a:rPr lang="en"/>
              <a:t>International market rights</a:t>
            </a:r>
            <a:endParaRPr/>
          </a:p>
          <a:p>
            <a:pPr indent="-342900" lvl="0" marL="457200" rtl="0" algn="l">
              <a:spcBef>
                <a:spcPts val="0"/>
              </a:spcBef>
              <a:spcAft>
                <a:spcPts val="0"/>
              </a:spcAft>
              <a:buSzPts val="1800"/>
              <a:buChar char="➢"/>
            </a:pPr>
            <a:r>
              <a:rPr b="1" lang="en">
                <a:solidFill>
                  <a:srgbClr val="434343"/>
                </a:solidFill>
                <a:latin typeface="Roboto"/>
                <a:ea typeface="Roboto"/>
                <a:cs typeface="Roboto"/>
                <a:sym typeface="Roboto"/>
              </a:rPr>
              <a:t>Industry Situation</a:t>
            </a:r>
            <a:endParaRPr b="1"/>
          </a:p>
          <a:p>
            <a:pPr indent="-317500" lvl="1" marL="914400" rtl="0" algn="l">
              <a:lnSpc>
                <a:spcPct val="150000"/>
              </a:lnSpc>
              <a:spcBef>
                <a:spcPts val="0"/>
              </a:spcBef>
              <a:spcAft>
                <a:spcPts val="0"/>
              </a:spcAft>
              <a:buSzPts val="1400"/>
              <a:buChar char="○"/>
            </a:pPr>
            <a:r>
              <a:rPr lang="en"/>
              <a:t>Leading technology</a:t>
            </a:r>
            <a:endParaRPr/>
          </a:p>
          <a:p>
            <a:pPr indent="-317500" lvl="1" marL="914400" rtl="0" algn="l">
              <a:lnSpc>
                <a:spcPct val="150000"/>
              </a:lnSpc>
              <a:spcBef>
                <a:spcPts val="0"/>
              </a:spcBef>
              <a:spcAft>
                <a:spcPts val="0"/>
              </a:spcAft>
              <a:buSzPts val="1400"/>
              <a:buChar char="○"/>
            </a:pPr>
            <a:r>
              <a:rPr lang="en"/>
              <a:t>Rapidly-developing field</a:t>
            </a:r>
            <a:endParaRPr/>
          </a:p>
          <a:p>
            <a:pPr indent="-342900" lvl="0" marL="457200" rtl="0" algn="l">
              <a:spcBef>
                <a:spcPts val="0"/>
              </a:spcBef>
              <a:spcAft>
                <a:spcPts val="0"/>
              </a:spcAft>
              <a:buSzPts val="1800"/>
              <a:buChar char="➢"/>
            </a:pPr>
            <a:r>
              <a:rPr b="1" lang="en">
                <a:solidFill>
                  <a:srgbClr val="434343"/>
                </a:solidFill>
                <a:latin typeface="Roboto"/>
                <a:ea typeface="Roboto"/>
                <a:cs typeface="Roboto"/>
                <a:sym typeface="Roboto"/>
              </a:rPr>
              <a:t>Question</a:t>
            </a:r>
            <a:endParaRPr b="1"/>
          </a:p>
          <a:p>
            <a:pPr indent="-317500" lvl="1" marL="914400" rtl="0" algn="l">
              <a:lnSpc>
                <a:spcPct val="150000"/>
              </a:lnSpc>
              <a:spcBef>
                <a:spcPts val="0"/>
              </a:spcBef>
              <a:spcAft>
                <a:spcPts val="0"/>
              </a:spcAft>
              <a:buSzPts val="1400"/>
              <a:buChar char="○"/>
            </a:pPr>
            <a:r>
              <a:rPr lang="en"/>
              <a:t>How can GAAP be quickly launched into the most profitable market?</a:t>
            </a:r>
            <a:endParaRPr/>
          </a:p>
          <a:p>
            <a:pPr indent="-317500" lvl="1" marL="914400" rtl="0" algn="l">
              <a:lnSpc>
                <a:spcPct val="150000"/>
              </a:lnSpc>
              <a:spcBef>
                <a:spcPts val="0"/>
              </a:spcBef>
              <a:spcAft>
                <a:spcPts val="0"/>
              </a:spcAft>
              <a:buSzPts val="1400"/>
              <a:buChar char="○"/>
            </a:pPr>
            <a:r>
              <a:rPr lang="en"/>
              <a:t>Choose</a:t>
            </a:r>
            <a:r>
              <a:rPr b="1" lang="en">
                <a:solidFill>
                  <a:srgbClr val="434343"/>
                </a:solidFill>
                <a:latin typeface="Roboto"/>
                <a:ea typeface="Roboto"/>
                <a:cs typeface="Roboto"/>
                <a:sym typeface="Roboto"/>
              </a:rPr>
              <a:t> Australia</a:t>
            </a:r>
            <a:r>
              <a:rPr lang="en"/>
              <a:t> as our primary market</a:t>
            </a:r>
            <a:endParaRPr/>
          </a:p>
        </p:txBody>
      </p:sp>
      <p:pic>
        <p:nvPicPr>
          <p:cNvPr id="72" name="Google Shape;72;p14"/>
          <p:cNvPicPr preferRelativeResize="0"/>
          <p:nvPr/>
        </p:nvPicPr>
        <p:blipFill rotWithShape="1">
          <a:blip r:embed="rId3">
            <a:alphaModFix/>
          </a:blip>
          <a:srcRect b="12120" l="0" r="0" t="12362"/>
          <a:stretch/>
        </p:blipFill>
        <p:spPr>
          <a:xfrm>
            <a:off x="5028025" y="940100"/>
            <a:ext cx="2832575" cy="2139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32"/>
          <p:cNvPicPr preferRelativeResize="0"/>
          <p:nvPr/>
        </p:nvPicPr>
        <p:blipFill>
          <a:blip r:embed="rId3">
            <a:alphaModFix/>
          </a:blip>
          <a:stretch>
            <a:fillRect/>
          </a:stretch>
        </p:blipFill>
        <p:spPr>
          <a:xfrm>
            <a:off x="645575" y="618900"/>
            <a:ext cx="7434001" cy="3731875"/>
          </a:xfrm>
          <a:prstGeom prst="rect">
            <a:avLst/>
          </a:prstGeom>
          <a:noFill/>
          <a:ln>
            <a:noFill/>
          </a:ln>
        </p:spPr>
      </p:pic>
      <p:sp>
        <p:nvSpPr>
          <p:cNvPr id="216" name="Google Shape;216;p32"/>
          <p:cNvSpPr txBox="1"/>
          <p:nvPr/>
        </p:nvSpPr>
        <p:spPr>
          <a:xfrm>
            <a:off x="4325450" y="885275"/>
            <a:ext cx="1288800" cy="2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78D8"/>
                </a:solidFill>
                <a:highlight>
                  <a:srgbClr val="FFFFFF"/>
                </a:highlight>
                <a:latin typeface="Open Sans"/>
                <a:ea typeface="Open Sans"/>
                <a:cs typeface="Open Sans"/>
                <a:sym typeface="Open Sans"/>
              </a:rPr>
              <a:t>85,000 units</a:t>
            </a:r>
            <a:endParaRPr b="1" sz="1200">
              <a:solidFill>
                <a:srgbClr val="3C78D8"/>
              </a:solidFill>
              <a:highlight>
                <a:srgbClr val="FFFFFF"/>
              </a:highlight>
              <a:latin typeface="Open Sans"/>
              <a:ea typeface="Open Sans"/>
              <a:cs typeface="Open Sans"/>
              <a:sym typeface="Open Sans"/>
            </a:endParaRPr>
          </a:p>
        </p:txBody>
      </p:sp>
      <p:sp>
        <p:nvSpPr>
          <p:cNvPr id="217" name="Google Shape;217;p32"/>
          <p:cNvSpPr txBox="1"/>
          <p:nvPr>
            <p:ph type="title"/>
          </p:nvPr>
        </p:nvSpPr>
        <p:spPr>
          <a:xfrm>
            <a:off x="311700" y="10912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Summary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3"/>
          <p:cNvSpPr txBox="1"/>
          <p:nvPr/>
        </p:nvSpPr>
        <p:spPr>
          <a:xfrm>
            <a:off x="370125" y="1060200"/>
            <a:ext cx="7069500" cy="302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80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Profit estimate per unit</a:t>
            </a:r>
            <a:endParaRPr b="1" sz="1800">
              <a:solidFill>
                <a:srgbClr val="434343"/>
              </a:solidFill>
              <a:latin typeface="Roboto"/>
              <a:ea typeface="Roboto"/>
              <a:cs typeface="Roboto"/>
              <a:sym typeface="Roboto"/>
            </a:endParaRPr>
          </a:p>
          <a:p>
            <a:pPr indent="0" lvl="0" marL="457200" rtl="0" algn="l">
              <a:lnSpc>
                <a:spcPct val="115000"/>
              </a:lnSpc>
              <a:spcBef>
                <a:spcPts val="800"/>
              </a:spcBef>
              <a:spcAft>
                <a:spcPts val="0"/>
              </a:spcAft>
              <a:buNone/>
            </a:pPr>
            <a:r>
              <a:rPr lang="en">
                <a:solidFill>
                  <a:srgbClr val="434343"/>
                </a:solidFill>
              </a:rPr>
              <a:t>With sale price $449.99,  the estimated profit is </a:t>
            </a:r>
            <a:r>
              <a:rPr b="1" lang="en">
                <a:solidFill>
                  <a:srgbClr val="434343"/>
                </a:solidFill>
              </a:rPr>
              <a:t>$43.2 </a:t>
            </a:r>
            <a:r>
              <a:rPr lang="en">
                <a:solidFill>
                  <a:srgbClr val="434343"/>
                </a:solidFill>
              </a:rPr>
              <a:t>per unit</a:t>
            </a:r>
            <a:endParaRPr>
              <a:solidFill>
                <a:srgbClr val="434343"/>
              </a:solidFill>
              <a:latin typeface="Open Sans"/>
              <a:ea typeface="Open Sans"/>
              <a:cs typeface="Open Sans"/>
              <a:sym typeface="Open Sans"/>
            </a:endParaRPr>
          </a:p>
          <a:p>
            <a:pPr indent="-342900" lvl="0" marL="457200" rtl="0" algn="l">
              <a:lnSpc>
                <a:spcPct val="115000"/>
              </a:lnSpc>
              <a:spcBef>
                <a:spcPts val="800"/>
              </a:spcBef>
              <a:spcAft>
                <a:spcPts val="0"/>
              </a:spcAft>
              <a:buClr>
                <a:srgbClr val="434343"/>
              </a:buClr>
              <a:buSzPts val="1800"/>
              <a:buFont typeface="Open Sans"/>
              <a:buChar char="➢"/>
            </a:pPr>
            <a:r>
              <a:rPr b="1" lang="en" sz="1800">
                <a:solidFill>
                  <a:srgbClr val="434343"/>
                </a:solidFill>
                <a:latin typeface="Roboto"/>
                <a:ea typeface="Roboto"/>
                <a:cs typeface="Roboto"/>
                <a:sym typeface="Roboto"/>
              </a:rPr>
              <a:t>Three years total profit</a:t>
            </a:r>
            <a:endParaRPr b="1" sz="1800">
              <a:solidFill>
                <a:srgbClr val="434343"/>
              </a:solidFill>
              <a:latin typeface="Open Sans"/>
              <a:ea typeface="Open Sans"/>
              <a:cs typeface="Open Sans"/>
              <a:sym typeface="Open Sans"/>
            </a:endParaRPr>
          </a:p>
          <a:p>
            <a:pPr indent="0" lvl="0" marL="457200" rtl="0" algn="l">
              <a:lnSpc>
                <a:spcPct val="115000"/>
              </a:lnSpc>
              <a:spcBef>
                <a:spcPts val="1600"/>
              </a:spcBef>
              <a:spcAft>
                <a:spcPts val="0"/>
              </a:spcAft>
              <a:buNone/>
            </a:pPr>
            <a:r>
              <a:rPr lang="en">
                <a:solidFill>
                  <a:srgbClr val="434343"/>
                </a:solidFill>
                <a:highlight>
                  <a:schemeClr val="lt1"/>
                </a:highlight>
                <a:latin typeface="Roboto"/>
                <a:ea typeface="Roboto"/>
                <a:cs typeface="Roboto"/>
                <a:sym typeface="Roboto"/>
              </a:rPr>
              <a:t>Estimated</a:t>
            </a:r>
            <a:r>
              <a:rPr b="1" lang="en">
                <a:solidFill>
                  <a:srgbClr val="434343"/>
                </a:solidFill>
                <a:highlight>
                  <a:schemeClr val="lt1"/>
                </a:highlight>
                <a:latin typeface="Roboto"/>
                <a:ea typeface="Roboto"/>
                <a:cs typeface="Roboto"/>
                <a:sym typeface="Roboto"/>
              </a:rPr>
              <a:t> $3,690,000 </a:t>
            </a:r>
            <a:r>
              <a:rPr lang="en">
                <a:solidFill>
                  <a:srgbClr val="434343"/>
                </a:solidFill>
                <a:highlight>
                  <a:schemeClr val="lt1"/>
                </a:highlight>
                <a:latin typeface="Roboto"/>
                <a:ea typeface="Roboto"/>
                <a:cs typeface="Roboto"/>
                <a:sym typeface="Roboto"/>
              </a:rPr>
              <a:t>net profit</a:t>
            </a:r>
            <a:r>
              <a:rPr b="1" lang="en">
                <a:solidFill>
                  <a:srgbClr val="434343"/>
                </a:solidFill>
                <a:highlight>
                  <a:schemeClr val="lt1"/>
                </a:highlight>
                <a:latin typeface="Roboto"/>
                <a:ea typeface="Roboto"/>
                <a:cs typeface="Roboto"/>
                <a:sym typeface="Roboto"/>
              </a:rPr>
              <a:t> </a:t>
            </a:r>
            <a:r>
              <a:rPr lang="en">
                <a:solidFill>
                  <a:srgbClr val="434343"/>
                </a:solidFill>
                <a:highlight>
                  <a:schemeClr val="lt1"/>
                </a:highlight>
                <a:latin typeface="Roboto"/>
                <a:ea typeface="Roboto"/>
                <a:cs typeface="Roboto"/>
                <a:sym typeface="Roboto"/>
              </a:rPr>
              <a:t>in three years</a:t>
            </a:r>
            <a:endParaRPr>
              <a:solidFill>
                <a:srgbClr val="434343"/>
              </a:solidFill>
              <a:latin typeface="Open Sans"/>
              <a:ea typeface="Open Sans"/>
              <a:cs typeface="Open Sans"/>
              <a:sym typeface="Open Sans"/>
            </a:endParaRPr>
          </a:p>
          <a:p>
            <a:pPr indent="-342900" lvl="0" marL="457200" rtl="0" algn="l">
              <a:lnSpc>
                <a:spcPct val="115000"/>
              </a:lnSpc>
              <a:spcBef>
                <a:spcPts val="800"/>
              </a:spcBef>
              <a:spcAft>
                <a:spcPts val="0"/>
              </a:spcAft>
              <a:buClr>
                <a:srgbClr val="434343"/>
              </a:buClr>
              <a:buSzPts val="1800"/>
              <a:buFont typeface="Open Sans"/>
              <a:buChar char="➢"/>
            </a:pPr>
            <a:r>
              <a:rPr b="1" lang="en" sz="1800">
                <a:solidFill>
                  <a:srgbClr val="434343"/>
                </a:solidFill>
                <a:latin typeface="Roboto"/>
                <a:ea typeface="Roboto"/>
                <a:cs typeface="Roboto"/>
                <a:sym typeface="Roboto"/>
              </a:rPr>
              <a:t>Proportion</a:t>
            </a:r>
            <a:r>
              <a:rPr b="1" lang="en" sz="1800">
                <a:solidFill>
                  <a:srgbClr val="434343"/>
                </a:solidFill>
                <a:latin typeface="Open Sans"/>
                <a:ea typeface="Open Sans"/>
                <a:cs typeface="Open Sans"/>
                <a:sym typeface="Open Sans"/>
              </a:rPr>
              <a:t> of net income</a:t>
            </a:r>
            <a:endParaRPr b="1" sz="1800">
              <a:solidFill>
                <a:srgbClr val="434343"/>
              </a:solidFill>
              <a:latin typeface="Open Sans"/>
              <a:ea typeface="Open Sans"/>
              <a:cs typeface="Open Sans"/>
              <a:sym typeface="Open Sans"/>
            </a:endParaRPr>
          </a:p>
          <a:p>
            <a:pPr indent="0" lvl="0" marL="457200" rtl="0" algn="l">
              <a:spcBef>
                <a:spcPts val="1600"/>
              </a:spcBef>
              <a:spcAft>
                <a:spcPts val="0"/>
              </a:spcAft>
              <a:buNone/>
            </a:pPr>
            <a:r>
              <a:rPr lang="en">
                <a:solidFill>
                  <a:srgbClr val="434343"/>
                </a:solidFill>
                <a:highlight>
                  <a:schemeClr val="lt1"/>
                </a:highlight>
                <a:latin typeface="Roboto"/>
                <a:ea typeface="Roboto"/>
                <a:cs typeface="Roboto"/>
                <a:sym typeface="Roboto"/>
              </a:rPr>
              <a:t>GAAP will bring </a:t>
            </a:r>
            <a:r>
              <a:rPr b="1" lang="en">
                <a:solidFill>
                  <a:srgbClr val="434343"/>
                </a:solidFill>
                <a:highlight>
                  <a:schemeClr val="lt1"/>
                </a:highlight>
                <a:latin typeface="Roboto"/>
                <a:ea typeface="Roboto"/>
                <a:cs typeface="Roboto"/>
                <a:sym typeface="Roboto"/>
              </a:rPr>
              <a:t>10.15% </a:t>
            </a:r>
            <a:r>
              <a:rPr lang="en">
                <a:solidFill>
                  <a:srgbClr val="434343"/>
                </a:solidFill>
                <a:highlight>
                  <a:schemeClr val="lt1"/>
                </a:highlight>
                <a:latin typeface="Roboto"/>
                <a:ea typeface="Roboto"/>
                <a:cs typeface="Roboto"/>
                <a:sym typeface="Roboto"/>
              </a:rPr>
              <a:t> net income increase for Gyrfalcon Venture</a:t>
            </a:r>
            <a:endParaRPr sz="1800">
              <a:latin typeface="Open Sans"/>
              <a:ea typeface="Open Sans"/>
              <a:cs typeface="Open Sans"/>
              <a:sym typeface="Open Sans"/>
            </a:endParaRPr>
          </a:p>
        </p:txBody>
      </p:sp>
      <p:pic>
        <p:nvPicPr>
          <p:cNvPr id="223" name="Google Shape;223;p33"/>
          <p:cNvPicPr preferRelativeResize="0"/>
          <p:nvPr/>
        </p:nvPicPr>
        <p:blipFill>
          <a:blip r:embed="rId3">
            <a:alphaModFix/>
          </a:blip>
          <a:stretch>
            <a:fillRect/>
          </a:stretch>
        </p:blipFill>
        <p:spPr>
          <a:xfrm rot="-1467691">
            <a:off x="6969777" y="1638238"/>
            <a:ext cx="1862525" cy="2094725"/>
          </a:xfrm>
          <a:prstGeom prst="rect">
            <a:avLst/>
          </a:prstGeom>
          <a:noFill/>
          <a:ln>
            <a:noFill/>
          </a:ln>
        </p:spPr>
      </p:pic>
      <p:sp>
        <p:nvSpPr>
          <p:cNvPr id="224" name="Google Shape;224;p33"/>
          <p:cNvSpPr txBox="1"/>
          <p:nvPr/>
        </p:nvSpPr>
        <p:spPr>
          <a:xfrm>
            <a:off x="5835075" y="1952275"/>
            <a:ext cx="17250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69138"/>
                </a:solidFill>
                <a:latin typeface="Open Sans"/>
                <a:ea typeface="Open Sans"/>
                <a:cs typeface="Open Sans"/>
                <a:sym typeface="Open Sans"/>
              </a:rPr>
              <a:t>GAAP Business</a:t>
            </a:r>
            <a:endParaRPr b="1" sz="1200">
              <a:solidFill>
                <a:srgbClr val="E69138"/>
              </a:solidFill>
              <a:latin typeface="Open Sans"/>
              <a:ea typeface="Open Sans"/>
              <a:cs typeface="Open Sans"/>
              <a:sym typeface="Open Sans"/>
            </a:endParaRPr>
          </a:p>
          <a:p>
            <a:pPr indent="0" lvl="0" marL="0" rtl="0" algn="l">
              <a:spcBef>
                <a:spcPts val="0"/>
              </a:spcBef>
              <a:spcAft>
                <a:spcPts val="0"/>
              </a:spcAft>
              <a:buNone/>
            </a:pPr>
            <a:r>
              <a:rPr b="1" lang="en" sz="1200">
                <a:solidFill>
                  <a:srgbClr val="E69138"/>
                </a:solidFill>
                <a:latin typeface="Open Sans"/>
                <a:ea typeface="Open Sans"/>
                <a:cs typeface="Open Sans"/>
                <a:sym typeface="Open Sans"/>
              </a:rPr>
              <a:t>10.15%</a:t>
            </a:r>
            <a:endParaRPr b="1" sz="1200">
              <a:solidFill>
                <a:srgbClr val="E69138"/>
              </a:solidFill>
              <a:latin typeface="Open Sans"/>
              <a:ea typeface="Open Sans"/>
              <a:cs typeface="Open Sans"/>
              <a:sym typeface="Open Sans"/>
            </a:endParaRPr>
          </a:p>
        </p:txBody>
      </p:sp>
      <p:sp>
        <p:nvSpPr>
          <p:cNvPr id="225" name="Google Shape;225;p33"/>
          <p:cNvSpPr txBox="1"/>
          <p:nvPr/>
        </p:nvSpPr>
        <p:spPr>
          <a:xfrm>
            <a:off x="7345175" y="2828150"/>
            <a:ext cx="13590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Roboto"/>
                <a:ea typeface="Roboto"/>
                <a:cs typeface="Roboto"/>
                <a:sym typeface="Roboto"/>
              </a:rPr>
              <a:t>Other  Gyrfalcon business</a:t>
            </a:r>
            <a:endParaRPr b="1" sz="1200">
              <a:solidFill>
                <a:srgbClr val="434343"/>
              </a:solidFill>
              <a:latin typeface="Roboto"/>
              <a:ea typeface="Roboto"/>
              <a:cs typeface="Roboto"/>
              <a:sym typeface="Roboto"/>
            </a:endParaRPr>
          </a:p>
        </p:txBody>
      </p:sp>
      <p:sp>
        <p:nvSpPr>
          <p:cNvPr id="226" name="Google Shape;226;p33"/>
          <p:cNvSpPr txBox="1"/>
          <p:nvPr>
            <p:ph type="title"/>
          </p:nvPr>
        </p:nvSpPr>
        <p:spPr>
          <a:xfrm>
            <a:off x="311700" y="18995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Summary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idx="1" type="subTitle"/>
          </p:nvPr>
        </p:nvSpPr>
        <p:spPr>
          <a:xfrm>
            <a:off x="277525" y="1223375"/>
            <a:ext cx="4045200" cy="2806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B7B7B7"/>
              </a:buClr>
              <a:buSzPts val="1800"/>
              <a:buFont typeface="Roboto"/>
              <a:buChar char="➢"/>
            </a:pPr>
            <a:r>
              <a:rPr b="1" lang="en" sz="1800">
                <a:solidFill>
                  <a:srgbClr val="B7B7B7"/>
                </a:solidFill>
                <a:latin typeface="Roboto"/>
                <a:ea typeface="Roboto"/>
                <a:cs typeface="Roboto"/>
                <a:sym typeface="Roboto"/>
              </a:rPr>
              <a:t>Why?</a:t>
            </a:r>
            <a:endParaRPr b="1" sz="18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Introduce selection process</a:t>
            </a:r>
            <a:endParaRPr sz="14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Demonstrate Australia’s advantages</a:t>
            </a:r>
            <a:endParaRPr sz="1400">
              <a:solidFill>
                <a:srgbClr val="B7B7B7"/>
              </a:solidFill>
              <a:latin typeface="Roboto"/>
              <a:ea typeface="Roboto"/>
              <a:cs typeface="Roboto"/>
              <a:sym typeface="Roboto"/>
            </a:endParaRPr>
          </a:p>
          <a:p>
            <a:pPr indent="-342900" lvl="0" marL="457200" rtl="0" algn="l">
              <a:lnSpc>
                <a:spcPct val="115000"/>
              </a:lnSpc>
              <a:spcBef>
                <a:spcPts val="0"/>
              </a:spcBef>
              <a:spcAft>
                <a:spcPts val="0"/>
              </a:spcAft>
              <a:buClr>
                <a:srgbClr val="B7B7B7"/>
              </a:buClr>
              <a:buSzPts val="1800"/>
              <a:buFont typeface="Roboto"/>
              <a:buChar char="➢"/>
            </a:pPr>
            <a:r>
              <a:rPr b="1" lang="en" sz="1800">
                <a:solidFill>
                  <a:srgbClr val="B7B7B7"/>
                </a:solidFill>
                <a:latin typeface="Roboto"/>
                <a:ea typeface="Roboto"/>
                <a:cs typeface="Roboto"/>
                <a:sym typeface="Roboto"/>
              </a:rPr>
              <a:t>How?</a:t>
            </a:r>
            <a:endParaRPr b="1" sz="18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Finance Recommendation</a:t>
            </a:r>
            <a:endParaRPr sz="14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Marketing Recommendation</a:t>
            </a:r>
            <a:endParaRPr sz="1400">
              <a:solidFill>
                <a:srgbClr val="B7B7B7"/>
              </a:solidFill>
              <a:latin typeface="Roboto"/>
              <a:ea typeface="Roboto"/>
              <a:cs typeface="Roboto"/>
              <a:sym typeface="Roboto"/>
            </a:endParaRPr>
          </a:p>
          <a:p>
            <a:pPr indent="-317500" lvl="1" marL="914400" rtl="0" algn="l">
              <a:lnSpc>
                <a:spcPct val="115000"/>
              </a:lnSpc>
              <a:spcBef>
                <a:spcPts val="0"/>
              </a:spcBef>
              <a:spcAft>
                <a:spcPts val="0"/>
              </a:spcAft>
              <a:buClr>
                <a:srgbClr val="B7B7B7"/>
              </a:buClr>
              <a:buSzPts val="1400"/>
              <a:buFont typeface="Roboto"/>
              <a:buChar char="○"/>
            </a:pPr>
            <a:r>
              <a:rPr lang="en" sz="1400">
                <a:solidFill>
                  <a:srgbClr val="B7B7B7"/>
                </a:solidFill>
                <a:latin typeface="Roboto"/>
                <a:ea typeface="Roboto"/>
                <a:cs typeface="Roboto"/>
                <a:sym typeface="Roboto"/>
              </a:rPr>
              <a:t>Operation Recommendation</a:t>
            </a:r>
            <a:endParaRPr sz="1400">
              <a:solidFill>
                <a:srgbClr val="B7B7B7"/>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Next?</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Suggestions for Launching Process</a:t>
            </a:r>
            <a:endParaRPr/>
          </a:p>
        </p:txBody>
      </p:sp>
      <p:sp>
        <p:nvSpPr>
          <p:cNvPr id="232" name="Google Shape;232;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Roboto"/>
                <a:ea typeface="Roboto"/>
                <a:cs typeface="Roboto"/>
                <a:sym typeface="Roboto"/>
              </a:rPr>
              <a:t>Agenda</a:t>
            </a:r>
            <a:endParaRPr b="1" sz="2400">
              <a:solidFill>
                <a:srgbClr val="434343"/>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txBox="1"/>
          <p:nvPr>
            <p:ph idx="1" type="body"/>
          </p:nvPr>
        </p:nvSpPr>
        <p:spPr>
          <a:xfrm>
            <a:off x="311700" y="1230900"/>
            <a:ext cx="5858700" cy="26817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434343"/>
              </a:buClr>
              <a:buSzPts val="1800"/>
              <a:buFont typeface="Roboto"/>
              <a:buChar char="➢"/>
            </a:pPr>
            <a:r>
              <a:rPr lang="en">
                <a:solidFill>
                  <a:srgbClr val="434343"/>
                </a:solidFill>
                <a:latin typeface="Roboto"/>
                <a:ea typeface="Roboto"/>
                <a:cs typeface="Roboto"/>
                <a:sym typeface="Roboto"/>
              </a:rPr>
              <a:t>Promotion and advertising</a:t>
            </a:r>
            <a:endParaRPr>
              <a:solidFill>
                <a:srgbClr val="434343"/>
              </a:solidFill>
              <a:latin typeface="Roboto"/>
              <a:ea typeface="Roboto"/>
              <a:cs typeface="Roboto"/>
              <a:sym typeface="Roboto"/>
            </a:endParaRPr>
          </a:p>
          <a:p>
            <a:pPr indent="-342900" lvl="0" marL="457200" rtl="0" algn="l">
              <a:lnSpc>
                <a:spcPct val="200000"/>
              </a:lnSpc>
              <a:spcBef>
                <a:spcPts val="0"/>
              </a:spcBef>
              <a:spcAft>
                <a:spcPts val="0"/>
              </a:spcAft>
              <a:buClr>
                <a:srgbClr val="434343"/>
              </a:buClr>
              <a:buSzPts val="1800"/>
              <a:buFont typeface="Roboto"/>
              <a:buChar char="➢"/>
            </a:pPr>
            <a:r>
              <a:rPr lang="en">
                <a:solidFill>
                  <a:srgbClr val="434343"/>
                </a:solidFill>
                <a:latin typeface="Roboto"/>
                <a:ea typeface="Roboto"/>
                <a:cs typeface="Roboto"/>
                <a:sym typeface="Roboto"/>
              </a:rPr>
              <a:t>Product testing and soft launch</a:t>
            </a:r>
            <a:endParaRPr>
              <a:solidFill>
                <a:srgbClr val="434343"/>
              </a:solidFill>
              <a:latin typeface="Roboto"/>
              <a:ea typeface="Roboto"/>
              <a:cs typeface="Roboto"/>
              <a:sym typeface="Roboto"/>
            </a:endParaRPr>
          </a:p>
          <a:p>
            <a:pPr indent="-342900" lvl="0" marL="457200" rtl="0" algn="l">
              <a:lnSpc>
                <a:spcPct val="200000"/>
              </a:lnSpc>
              <a:spcBef>
                <a:spcPts val="0"/>
              </a:spcBef>
              <a:spcAft>
                <a:spcPts val="0"/>
              </a:spcAft>
              <a:buClr>
                <a:srgbClr val="434343"/>
              </a:buClr>
              <a:buSzPts val="1800"/>
              <a:buFont typeface="Roboto"/>
              <a:buChar char="➢"/>
            </a:pPr>
            <a:r>
              <a:rPr lang="en">
                <a:solidFill>
                  <a:srgbClr val="434343"/>
                </a:solidFill>
                <a:latin typeface="Roboto"/>
                <a:ea typeface="Roboto"/>
                <a:cs typeface="Roboto"/>
                <a:sym typeface="Roboto"/>
              </a:rPr>
              <a:t>Press release to media</a:t>
            </a:r>
            <a:endParaRPr>
              <a:solidFill>
                <a:srgbClr val="434343"/>
              </a:solidFill>
              <a:latin typeface="Roboto"/>
              <a:ea typeface="Roboto"/>
              <a:cs typeface="Roboto"/>
              <a:sym typeface="Roboto"/>
            </a:endParaRPr>
          </a:p>
          <a:p>
            <a:pPr indent="-342900" lvl="0" marL="457200" rtl="0" algn="l">
              <a:lnSpc>
                <a:spcPct val="200000"/>
              </a:lnSpc>
              <a:spcBef>
                <a:spcPts val="0"/>
              </a:spcBef>
              <a:spcAft>
                <a:spcPts val="0"/>
              </a:spcAft>
              <a:buClr>
                <a:srgbClr val="434343"/>
              </a:buClr>
              <a:buSzPts val="1800"/>
              <a:buFont typeface="Roboto"/>
              <a:buChar char="➢"/>
            </a:pPr>
            <a:r>
              <a:rPr lang="en">
                <a:solidFill>
                  <a:srgbClr val="434343"/>
                </a:solidFill>
                <a:latin typeface="Roboto"/>
                <a:ea typeface="Roboto"/>
                <a:cs typeface="Roboto"/>
                <a:sym typeface="Roboto"/>
              </a:rPr>
              <a:t>Educational program and experience program</a:t>
            </a:r>
            <a:endParaRPr>
              <a:solidFill>
                <a:srgbClr val="434343"/>
              </a:solidFill>
              <a:latin typeface="Roboto"/>
              <a:ea typeface="Roboto"/>
              <a:cs typeface="Roboto"/>
              <a:sym typeface="Roboto"/>
            </a:endParaRPr>
          </a:p>
        </p:txBody>
      </p:sp>
      <p:pic>
        <p:nvPicPr>
          <p:cNvPr id="238" name="Google Shape;238;p35"/>
          <p:cNvPicPr preferRelativeResize="0"/>
          <p:nvPr/>
        </p:nvPicPr>
        <p:blipFill>
          <a:blip r:embed="rId3">
            <a:alphaModFix/>
          </a:blip>
          <a:stretch>
            <a:fillRect/>
          </a:stretch>
        </p:blipFill>
        <p:spPr>
          <a:xfrm>
            <a:off x="6143988" y="1412125"/>
            <a:ext cx="2395950" cy="981466"/>
          </a:xfrm>
          <a:prstGeom prst="rect">
            <a:avLst/>
          </a:prstGeom>
          <a:noFill/>
          <a:ln>
            <a:noFill/>
          </a:ln>
        </p:spPr>
      </p:pic>
      <p:pic>
        <p:nvPicPr>
          <p:cNvPr id="239" name="Google Shape;239;p35"/>
          <p:cNvPicPr preferRelativeResize="0"/>
          <p:nvPr/>
        </p:nvPicPr>
        <p:blipFill>
          <a:blip r:embed="rId4">
            <a:alphaModFix/>
          </a:blip>
          <a:stretch>
            <a:fillRect/>
          </a:stretch>
        </p:blipFill>
        <p:spPr>
          <a:xfrm>
            <a:off x="6117588" y="2571750"/>
            <a:ext cx="2448774" cy="981475"/>
          </a:xfrm>
          <a:prstGeom prst="rect">
            <a:avLst/>
          </a:prstGeom>
          <a:noFill/>
          <a:ln>
            <a:noFill/>
          </a:ln>
        </p:spPr>
      </p:pic>
      <p:sp>
        <p:nvSpPr>
          <p:cNvPr id="240" name="Google Shape;240;p35"/>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Expedite the Launching Process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idx="1" type="body"/>
          </p:nvPr>
        </p:nvSpPr>
        <p:spPr>
          <a:xfrm>
            <a:off x="311700" y="1225225"/>
            <a:ext cx="6104400" cy="227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Roboto"/>
              <a:buChar char="➢"/>
            </a:pPr>
            <a:r>
              <a:rPr lang="en">
                <a:solidFill>
                  <a:srgbClr val="434343"/>
                </a:solidFill>
                <a:latin typeface="Roboto"/>
                <a:ea typeface="Roboto"/>
                <a:cs typeface="Roboto"/>
                <a:sym typeface="Roboto"/>
              </a:rPr>
              <a:t>Receive feedbacks from sales team and customers</a:t>
            </a:r>
            <a:endParaRPr>
              <a:solidFill>
                <a:srgbClr val="434343"/>
              </a:solidFill>
              <a:latin typeface="Roboto"/>
              <a:ea typeface="Roboto"/>
              <a:cs typeface="Roboto"/>
              <a:sym typeface="Roboto"/>
            </a:endParaRPr>
          </a:p>
          <a:p>
            <a:pPr indent="-342900" lvl="0" marL="457200" rtl="0" algn="l">
              <a:lnSpc>
                <a:spcPct val="150000"/>
              </a:lnSpc>
              <a:spcBef>
                <a:spcPts val="1600"/>
              </a:spcBef>
              <a:spcAft>
                <a:spcPts val="0"/>
              </a:spcAft>
              <a:buClr>
                <a:srgbClr val="434343"/>
              </a:buClr>
              <a:buSzPts val="1800"/>
              <a:buFont typeface="Roboto"/>
              <a:buChar char="➢"/>
            </a:pPr>
            <a:r>
              <a:rPr lang="en">
                <a:solidFill>
                  <a:srgbClr val="434343"/>
                </a:solidFill>
                <a:latin typeface="Roboto"/>
                <a:ea typeface="Roboto"/>
                <a:cs typeface="Roboto"/>
                <a:sym typeface="Roboto"/>
              </a:rPr>
              <a:t>Adjust sales strategy</a:t>
            </a:r>
            <a:endParaRPr>
              <a:solidFill>
                <a:srgbClr val="434343"/>
              </a:solidFill>
              <a:latin typeface="Roboto"/>
              <a:ea typeface="Roboto"/>
              <a:cs typeface="Roboto"/>
              <a:sym typeface="Roboto"/>
            </a:endParaRPr>
          </a:p>
          <a:p>
            <a:pPr indent="-342900" lvl="0" marL="457200" rtl="0" algn="l">
              <a:lnSpc>
                <a:spcPct val="150000"/>
              </a:lnSpc>
              <a:spcBef>
                <a:spcPts val="1600"/>
              </a:spcBef>
              <a:spcAft>
                <a:spcPts val="0"/>
              </a:spcAft>
              <a:buClr>
                <a:srgbClr val="434343"/>
              </a:buClr>
              <a:buSzPts val="1800"/>
              <a:buFont typeface="Roboto"/>
              <a:buChar char="➢"/>
            </a:pPr>
            <a:r>
              <a:rPr lang="en">
                <a:solidFill>
                  <a:srgbClr val="434343"/>
                </a:solidFill>
                <a:latin typeface="Roboto"/>
                <a:ea typeface="Roboto"/>
                <a:cs typeface="Roboto"/>
                <a:sym typeface="Roboto"/>
              </a:rPr>
              <a:t>Small technical improvements</a:t>
            </a:r>
            <a:endParaRPr>
              <a:solidFill>
                <a:srgbClr val="434343"/>
              </a:solidFill>
              <a:latin typeface="Roboto"/>
              <a:ea typeface="Roboto"/>
              <a:cs typeface="Roboto"/>
              <a:sym typeface="Roboto"/>
            </a:endParaRPr>
          </a:p>
          <a:p>
            <a:pPr indent="-342900" lvl="0" marL="457200" rtl="0" algn="l">
              <a:lnSpc>
                <a:spcPct val="150000"/>
              </a:lnSpc>
              <a:spcBef>
                <a:spcPts val="1600"/>
              </a:spcBef>
              <a:spcAft>
                <a:spcPts val="1600"/>
              </a:spcAft>
              <a:buClr>
                <a:srgbClr val="434343"/>
              </a:buClr>
              <a:buSzPts val="1800"/>
              <a:buFont typeface="Roboto"/>
              <a:buChar char="➢"/>
            </a:pPr>
            <a:r>
              <a:rPr lang="en">
                <a:solidFill>
                  <a:srgbClr val="434343"/>
                </a:solidFill>
                <a:latin typeface="Roboto"/>
                <a:ea typeface="Roboto"/>
                <a:cs typeface="Roboto"/>
                <a:sym typeface="Roboto"/>
              </a:rPr>
              <a:t>Customer retention</a:t>
            </a:r>
            <a:endParaRPr>
              <a:solidFill>
                <a:srgbClr val="434343"/>
              </a:solidFill>
              <a:latin typeface="Roboto"/>
              <a:ea typeface="Roboto"/>
              <a:cs typeface="Roboto"/>
              <a:sym typeface="Roboto"/>
            </a:endParaRPr>
          </a:p>
        </p:txBody>
      </p:sp>
      <p:pic>
        <p:nvPicPr>
          <p:cNvPr id="246" name="Google Shape;246;p36"/>
          <p:cNvPicPr preferRelativeResize="0"/>
          <p:nvPr/>
        </p:nvPicPr>
        <p:blipFill rotWithShape="1">
          <a:blip r:embed="rId3">
            <a:alphaModFix/>
          </a:blip>
          <a:srcRect b="15044" l="23117" r="22425" t="17881"/>
          <a:stretch/>
        </p:blipFill>
        <p:spPr>
          <a:xfrm>
            <a:off x="4572000" y="1767550"/>
            <a:ext cx="4447299" cy="2077451"/>
          </a:xfrm>
          <a:prstGeom prst="rect">
            <a:avLst/>
          </a:prstGeom>
          <a:noFill/>
          <a:ln>
            <a:noFill/>
          </a:ln>
        </p:spPr>
      </p:pic>
      <p:sp>
        <p:nvSpPr>
          <p:cNvPr id="247" name="Google Shape;247;p36"/>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Feedback and Improvements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nvSpPr>
        <p:spPr>
          <a:xfrm>
            <a:off x="416600" y="943675"/>
            <a:ext cx="7553100" cy="24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rgbClr val="434343"/>
              </a:solidFill>
              <a:latin typeface="Roboto"/>
              <a:ea typeface="Roboto"/>
              <a:cs typeface="Roboto"/>
              <a:sym typeface="Roboto"/>
            </a:endParaRPr>
          </a:p>
          <a:p>
            <a:pPr indent="0" lvl="0" marL="457200" rtl="0" algn="ctr">
              <a:spcBef>
                <a:spcPts val="0"/>
              </a:spcBef>
              <a:spcAft>
                <a:spcPts val="0"/>
              </a:spcAft>
              <a:buNone/>
            </a:pPr>
            <a:r>
              <a:t/>
            </a:r>
            <a:endParaRPr b="1" sz="3000">
              <a:solidFill>
                <a:srgbClr val="434343"/>
              </a:solidFill>
              <a:latin typeface="Roboto"/>
              <a:ea typeface="Roboto"/>
              <a:cs typeface="Roboto"/>
              <a:sym typeface="Roboto"/>
            </a:endParaRPr>
          </a:p>
          <a:p>
            <a:pPr indent="0" lvl="0" marL="457200" rtl="0" algn="ctr">
              <a:spcBef>
                <a:spcPts val="0"/>
              </a:spcBef>
              <a:spcAft>
                <a:spcPts val="0"/>
              </a:spcAft>
              <a:buNone/>
            </a:pPr>
            <a:r>
              <a:rPr b="1" lang="en" sz="3000">
                <a:solidFill>
                  <a:srgbClr val="434343"/>
                </a:solidFill>
                <a:latin typeface="Roboto"/>
                <a:ea typeface="Roboto"/>
                <a:cs typeface="Roboto"/>
                <a:sym typeface="Roboto"/>
              </a:rPr>
              <a:t>Thank you for your time!</a:t>
            </a:r>
            <a:endParaRPr b="1" sz="3000">
              <a:solidFill>
                <a:srgbClr val="434343"/>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8"/>
          <p:cNvSpPr txBox="1"/>
          <p:nvPr>
            <p:ph idx="1" type="body"/>
          </p:nvPr>
        </p:nvSpPr>
        <p:spPr>
          <a:xfrm>
            <a:off x="311700" y="636350"/>
            <a:ext cx="8520600" cy="335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3000">
                <a:solidFill>
                  <a:srgbClr val="434343"/>
                </a:solidFill>
                <a:latin typeface="Roboto"/>
                <a:ea typeface="Roboto"/>
                <a:cs typeface="Roboto"/>
                <a:sym typeface="Roboto"/>
              </a:rPr>
              <a:t>Q&amp;A Session</a:t>
            </a:r>
            <a:endParaRPr b="1" sz="3000">
              <a:solidFill>
                <a:srgbClr val="434343"/>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9"/>
          <p:cNvPicPr preferRelativeResize="0"/>
          <p:nvPr/>
        </p:nvPicPr>
        <p:blipFill>
          <a:blip r:embed="rId3">
            <a:alphaModFix/>
          </a:blip>
          <a:stretch>
            <a:fillRect/>
          </a:stretch>
        </p:blipFill>
        <p:spPr>
          <a:xfrm>
            <a:off x="311700" y="1168175"/>
            <a:ext cx="3973626" cy="3457275"/>
          </a:xfrm>
          <a:prstGeom prst="rect">
            <a:avLst/>
          </a:prstGeom>
          <a:noFill/>
          <a:ln cap="flat" cmpd="sng" w="9525">
            <a:solidFill>
              <a:srgbClr val="000000"/>
            </a:solidFill>
            <a:prstDash val="solid"/>
            <a:round/>
            <a:headEnd len="sm" w="sm" type="none"/>
            <a:tailEnd len="sm" w="sm" type="none"/>
          </a:ln>
        </p:spPr>
      </p:pic>
      <p:pic>
        <p:nvPicPr>
          <p:cNvPr id="263" name="Google Shape;263;p39"/>
          <p:cNvPicPr preferRelativeResize="0"/>
          <p:nvPr/>
        </p:nvPicPr>
        <p:blipFill>
          <a:blip r:embed="rId4">
            <a:alphaModFix/>
          </a:blip>
          <a:stretch>
            <a:fillRect/>
          </a:stretch>
        </p:blipFill>
        <p:spPr>
          <a:xfrm>
            <a:off x="4619200" y="3119005"/>
            <a:ext cx="4267200" cy="1810897"/>
          </a:xfrm>
          <a:prstGeom prst="rect">
            <a:avLst/>
          </a:prstGeom>
          <a:noFill/>
          <a:ln cap="flat" cmpd="sng" w="9525">
            <a:solidFill>
              <a:srgbClr val="000000"/>
            </a:solidFill>
            <a:prstDash val="solid"/>
            <a:round/>
            <a:headEnd len="sm" w="sm" type="none"/>
            <a:tailEnd len="sm" w="sm" type="none"/>
          </a:ln>
        </p:spPr>
      </p:pic>
      <p:sp>
        <p:nvSpPr>
          <p:cNvPr id="264" name="Google Shape;264;p39"/>
          <p:cNvSpPr txBox="1"/>
          <p:nvPr>
            <p:ph type="title"/>
          </p:nvPr>
        </p:nvSpPr>
        <p:spPr>
          <a:xfrm>
            <a:off x="311700" y="14072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I</a:t>
            </a:r>
            <a:endParaRPr/>
          </a:p>
        </p:txBody>
      </p:sp>
      <p:pic>
        <p:nvPicPr>
          <p:cNvPr id="265" name="Google Shape;265;p39"/>
          <p:cNvPicPr preferRelativeResize="0"/>
          <p:nvPr/>
        </p:nvPicPr>
        <p:blipFill>
          <a:blip r:embed="rId5">
            <a:alphaModFix/>
          </a:blip>
          <a:stretch>
            <a:fillRect/>
          </a:stretch>
        </p:blipFill>
        <p:spPr>
          <a:xfrm>
            <a:off x="4619200" y="919463"/>
            <a:ext cx="4267199" cy="20495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40"/>
          <p:cNvPicPr preferRelativeResize="0"/>
          <p:nvPr/>
        </p:nvPicPr>
        <p:blipFill>
          <a:blip r:embed="rId3">
            <a:alphaModFix/>
          </a:blip>
          <a:stretch>
            <a:fillRect/>
          </a:stretch>
        </p:blipFill>
        <p:spPr>
          <a:xfrm>
            <a:off x="885425" y="769525"/>
            <a:ext cx="3083800" cy="1916475"/>
          </a:xfrm>
          <a:prstGeom prst="rect">
            <a:avLst/>
          </a:prstGeom>
          <a:noFill/>
          <a:ln cap="flat" cmpd="sng" w="9525">
            <a:solidFill>
              <a:srgbClr val="999999"/>
            </a:solidFill>
            <a:prstDash val="solid"/>
            <a:round/>
            <a:headEnd len="sm" w="sm" type="none"/>
            <a:tailEnd len="sm" w="sm" type="none"/>
          </a:ln>
        </p:spPr>
      </p:pic>
      <p:sp>
        <p:nvSpPr>
          <p:cNvPr id="271" name="Google Shape;271;p40"/>
          <p:cNvSpPr txBox="1"/>
          <p:nvPr>
            <p:ph type="title"/>
          </p:nvPr>
        </p:nvSpPr>
        <p:spPr>
          <a:xfrm>
            <a:off x="311700" y="14072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a:t>
            </a:r>
            <a:r>
              <a:rPr lang="en"/>
              <a:t>II</a:t>
            </a:r>
            <a:endParaRPr/>
          </a:p>
        </p:txBody>
      </p:sp>
      <p:pic>
        <p:nvPicPr>
          <p:cNvPr id="272" name="Google Shape;272;p40" title="Points scored"/>
          <p:cNvPicPr preferRelativeResize="0"/>
          <p:nvPr/>
        </p:nvPicPr>
        <p:blipFill>
          <a:blip r:embed="rId4">
            <a:alphaModFix/>
          </a:blip>
          <a:stretch>
            <a:fillRect/>
          </a:stretch>
        </p:blipFill>
        <p:spPr>
          <a:xfrm>
            <a:off x="862013" y="2868213"/>
            <a:ext cx="3130626" cy="2005281"/>
          </a:xfrm>
          <a:prstGeom prst="rect">
            <a:avLst/>
          </a:prstGeom>
          <a:noFill/>
          <a:ln cap="flat" cmpd="sng" w="9525">
            <a:solidFill>
              <a:srgbClr val="999999"/>
            </a:solidFill>
            <a:prstDash val="solid"/>
            <a:round/>
            <a:headEnd len="sm" w="sm" type="none"/>
            <a:tailEnd len="sm" w="sm" type="none"/>
          </a:ln>
        </p:spPr>
      </p:pic>
      <p:sp>
        <p:nvSpPr>
          <p:cNvPr id="273" name="Google Shape;273;p40"/>
          <p:cNvSpPr/>
          <p:nvPr/>
        </p:nvSpPr>
        <p:spPr>
          <a:xfrm>
            <a:off x="5115957" y="1754711"/>
            <a:ext cx="1385700" cy="6597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#1 in </a:t>
            </a:r>
            <a:endParaRPr b="1" sz="11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Social Capital</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p:txBody>
      </p:sp>
      <p:sp>
        <p:nvSpPr>
          <p:cNvPr id="274" name="Google Shape;274;p40"/>
          <p:cNvSpPr/>
          <p:nvPr/>
        </p:nvSpPr>
        <p:spPr>
          <a:xfrm>
            <a:off x="5115957" y="888638"/>
            <a:ext cx="1385700" cy="6597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#1 in </a:t>
            </a:r>
            <a:endParaRPr b="1"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Inflation, Annual% Change</a:t>
            </a:r>
            <a:endParaRPr b="1" sz="1100">
              <a:solidFill>
                <a:srgbClr val="FFFFFF"/>
              </a:solidFill>
              <a:latin typeface="Roboto"/>
              <a:ea typeface="Roboto"/>
              <a:cs typeface="Roboto"/>
              <a:sym typeface="Roboto"/>
            </a:endParaRPr>
          </a:p>
          <a:p>
            <a:pPr indent="0" lvl="0" marL="0" rtl="0" algn="ctr">
              <a:spcBef>
                <a:spcPts val="0"/>
              </a:spcBef>
              <a:spcAft>
                <a:spcPts val="0"/>
              </a:spcAft>
              <a:buNone/>
            </a:pPr>
            <a:r>
              <a:t/>
            </a:r>
            <a:endParaRPr b="1" sz="1100">
              <a:solidFill>
                <a:schemeClr val="dk1"/>
              </a:solidFill>
              <a:latin typeface="Roboto"/>
              <a:ea typeface="Roboto"/>
              <a:cs typeface="Roboto"/>
              <a:sym typeface="Roboto"/>
            </a:endParaRPr>
          </a:p>
        </p:txBody>
      </p:sp>
      <p:sp>
        <p:nvSpPr>
          <p:cNvPr id="275" name="Google Shape;275;p40"/>
          <p:cNvSpPr/>
          <p:nvPr/>
        </p:nvSpPr>
        <p:spPr>
          <a:xfrm>
            <a:off x="6725378" y="888638"/>
            <a:ext cx="1444800" cy="6597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#1 in </a:t>
            </a:r>
            <a:endParaRPr b="1"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Complexity of Tariff</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276" name="Google Shape;276;p40"/>
          <p:cNvSpPr/>
          <p:nvPr/>
        </p:nvSpPr>
        <p:spPr>
          <a:xfrm>
            <a:off x="6725378" y="1754711"/>
            <a:ext cx="1444800" cy="6597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#4 in </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Soundness of Banking</a:t>
            </a:r>
            <a:endParaRPr b="1" sz="1100">
              <a:solidFill>
                <a:srgbClr val="FFFFFF"/>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
        <p:nvSpPr>
          <p:cNvPr id="277" name="Google Shape;277;p40"/>
          <p:cNvSpPr/>
          <p:nvPr/>
        </p:nvSpPr>
        <p:spPr>
          <a:xfrm>
            <a:off x="5086375" y="2620785"/>
            <a:ext cx="1444800" cy="659700"/>
          </a:xfrm>
          <a:prstGeom prst="roundRect">
            <a:avLst>
              <a:gd fmla="val 16667" name="adj"/>
            </a:avLst>
          </a:prstGeom>
          <a:solidFill>
            <a:srgbClr val="3D85C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#4 in </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 sz="1100">
                <a:solidFill>
                  <a:srgbClr val="FFFFFF"/>
                </a:solidFill>
                <a:latin typeface="Roboto"/>
                <a:ea typeface="Roboto"/>
                <a:cs typeface="Roboto"/>
                <a:sym typeface="Roboto"/>
              </a:rPr>
              <a:t>Debt Dynamics</a:t>
            </a:r>
            <a:endParaRPr b="1" sz="1100">
              <a:solidFill>
                <a:srgbClr val="FFFFFF"/>
              </a:solidFill>
              <a:latin typeface="Roboto"/>
              <a:ea typeface="Roboto"/>
              <a:cs typeface="Roboto"/>
              <a:sym typeface="Roboto"/>
            </a:endParaRPr>
          </a:p>
          <a:p>
            <a:pPr indent="0" lvl="0" marL="0" rtl="0" algn="ctr">
              <a:spcBef>
                <a:spcPts val="0"/>
              </a:spcBef>
              <a:spcAft>
                <a:spcPts val="0"/>
              </a:spcAft>
              <a:buNone/>
            </a:pPr>
            <a:r>
              <a:t/>
            </a:r>
            <a:endParaRPr b="1" sz="1100">
              <a:solidFill>
                <a:srgbClr val="FFFFFF"/>
              </a:solidFill>
              <a:latin typeface="Roboto"/>
              <a:ea typeface="Roboto"/>
              <a:cs typeface="Roboto"/>
              <a:sym typeface="Roboto"/>
            </a:endParaRPr>
          </a:p>
        </p:txBody>
      </p:sp>
      <p:sp>
        <p:nvSpPr>
          <p:cNvPr id="278" name="Google Shape;278;p40"/>
          <p:cNvSpPr/>
          <p:nvPr/>
        </p:nvSpPr>
        <p:spPr>
          <a:xfrm>
            <a:off x="6725378" y="2620785"/>
            <a:ext cx="1444800" cy="6597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#5 in</a:t>
            </a:r>
            <a:endParaRPr b="1"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E-participation</a:t>
            </a:r>
            <a:endParaRPr b="1" sz="1100">
              <a:solidFill>
                <a:srgbClr val="FFFFFF"/>
              </a:solidFill>
              <a:latin typeface="Roboto"/>
              <a:ea typeface="Roboto"/>
              <a:cs typeface="Roboto"/>
              <a:sym typeface="Roboto"/>
            </a:endParaRPr>
          </a:p>
        </p:txBody>
      </p:sp>
      <p:sp>
        <p:nvSpPr>
          <p:cNvPr id="279" name="Google Shape;279;p40"/>
          <p:cNvSpPr/>
          <p:nvPr/>
        </p:nvSpPr>
        <p:spPr>
          <a:xfrm>
            <a:off x="5115957" y="3486859"/>
            <a:ext cx="1444800" cy="7680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#7 in</a:t>
            </a:r>
            <a:endParaRPr b="1"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Efficiency of the Clearance Process</a:t>
            </a:r>
            <a:endParaRPr b="1" sz="1100">
              <a:solidFill>
                <a:srgbClr val="FFFFFF"/>
              </a:solidFill>
              <a:latin typeface="Roboto"/>
              <a:ea typeface="Roboto"/>
              <a:cs typeface="Roboto"/>
              <a:sym typeface="Roboto"/>
            </a:endParaRPr>
          </a:p>
        </p:txBody>
      </p:sp>
      <p:sp>
        <p:nvSpPr>
          <p:cNvPr id="280" name="Google Shape;280;p40"/>
          <p:cNvSpPr/>
          <p:nvPr/>
        </p:nvSpPr>
        <p:spPr>
          <a:xfrm>
            <a:off x="6725293" y="3486859"/>
            <a:ext cx="1444800" cy="7680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#7 in</a:t>
            </a:r>
            <a:endParaRPr b="1" sz="11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1" lang="en" sz="1100">
                <a:solidFill>
                  <a:srgbClr val="FFFFFF"/>
                </a:solidFill>
                <a:latin typeface="Roboto"/>
                <a:ea typeface="Roboto"/>
                <a:cs typeface="Roboto"/>
                <a:sym typeface="Roboto"/>
              </a:rPr>
              <a:t>Judicial Independence</a:t>
            </a:r>
            <a:endParaRPr b="1" sz="110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11700" y="14072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a:t>
            </a:r>
            <a:r>
              <a:rPr lang="en"/>
              <a:t>III</a:t>
            </a:r>
            <a:endParaRPr/>
          </a:p>
        </p:txBody>
      </p:sp>
      <p:sp>
        <p:nvSpPr>
          <p:cNvPr id="286" name="Google Shape;286;p41"/>
          <p:cNvSpPr txBox="1"/>
          <p:nvPr>
            <p:ph idx="1" type="body"/>
          </p:nvPr>
        </p:nvSpPr>
        <p:spPr>
          <a:xfrm>
            <a:off x="311700" y="1225225"/>
            <a:ext cx="85206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highlight>
                <a:srgbClr val="FFFFFF"/>
              </a:highlight>
              <a:latin typeface="Roboto"/>
              <a:ea typeface="Roboto"/>
              <a:cs typeface="Roboto"/>
              <a:sym typeface="Roboto"/>
            </a:endParaRPr>
          </a:p>
          <a:p>
            <a:pPr indent="0" lvl="0" marL="0" marR="1473200" rtl="0" algn="l">
              <a:spcBef>
                <a:spcPts val="1600"/>
              </a:spcBef>
              <a:spcAft>
                <a:spcPts val="0"/>
              </a:spcAft>
              <a:buClr>
                <a:schemeClr val="dk1"/>
              </a:buClr>
              <a:buSzPts val="1100"/>
              <a:buFont typeface="Arial"/>
              <a:buNone/>
            </a:pPr>
            <a:r>
              <a:t/>
            </a:r>
            <a:endParaRPr sz="1400">
              <a:highlight>
                <a:srgbClr val="FFFFFF"/>
              </a:highlight>
              <a:latin typeface="Roboto"/>
              <a:ea typeface="Roboto"/>
              <a:cs typeface="Roboto"/>
              <a:sym typeface="Roboto"/>
            </a:endParaRPr>
          </a:p>
          <a:p>
            <a:pPr indent="0" lvl="0" marL="0" rtl="0" algn="l">
              <a:spcBef>
                <a:spcPts val="1800"/>
              </a:spcBef>
              <a:spcAft>
                <a:spcPts val="0"/>
              </a:spcAft>
              <a:buNone/>
            </a:pPr>
            <a:r>
              <a:t/>
            </a:r>
            <a:endParaRPr sz="1400">
              <a:latin typeface="Roboto"/>
              <a:ea typeface="Roboto"/>
              <a:cs typeface="Roboto"/>
              <a:sym typeface="Roboto"/>
            </a:endParaRPr>
          </a:p>
          <a:p>
            <a:pPr indent="0" lvl="0" marL="101600" marR="101600" rtl="0" algn="l">
              <a:lnSpc>
                <a:spcPct val="125000"/>
              </a:lnSpc>
              <a:spcBef>
                <a:spcPts val="1600"/>
              </a:spcBef>
              <a:spcAft>
                <a:spcPts val="0"/>
              </a:spcAft>
              <a:buClr>
                <a:schemeClr val="dk1"/>
              </a:buClr>
              <a:buSzPts val="1100"/>
              <a:buFont typeface="Arial"/>
              <a:buNone/>
            </a:pPr>
            <a:r>
              <a:t/>
            </a:r>
            <a:endParaRPr sz="1400">
              <a:solidFill>
                <a:srgbClr val="49444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t/>
            </a:r>
            <a:endParaRPr sz="1400">
              <a:latin typeface="Roboto"/>
              <a:ea typeface="Roboto"/>
              <a:cs typeface="Roboto"/>
              <a:sym typeface="Roboto"/>
            </a:endParaRPr>
          </a:p>
        </p:txBody>
      </p:sp>
      <p:pic>
        <p:nvPicPr>
          <p:cNvPr id="287" name="Google Shape;287;p41"/>
          <p:cNvPicPr preferRelativeResize="0"/>
          <p:nvPr/>
        </p:nvPicPr>
        <p:blipFill>
          <a:blip r:embed="rId3">
            <a:alphaModFix/>
          </a:blip>
          <a:stretch>
            <a:fillRect/>
          </a:stretch>
        </p:blipFill>
        <p:spPr>
          <a:xfrm>
            <a:off x="1084300" y="1225225"/>
            <a:ext cx="6619773" cy="3072400"/>
          </a:xfrm>
          <a:prstGeom prst="rect">
            <a:avLst/>
          </a:prstGeom>
          <a:noFill/>
          <a:ln cap="flat" cmpd="sng" w="9525">
            <a:solidFill>
              <a:srgbClr val="000000"/>
            </a:solidFill>
            <a:prstDash val="solid"/>
            <a:round/>
            <a:headEnd len="sm" w="sm" type="none"/>
            <a:tailEnd len="sm" w="sm" type="none"/>
          </a:ln>
        </p:spPr>
      </p:pic>
      <p:sp>
        <p:nvSpPr>
          <p:cNvPr id="288" name="Google Shape;288;p41"/>
          <p:cNvSpPr txBox="1"/>
          <p:nvPr/>
        </p:nvSpPr>
        <p:spPr>
          <a:xfrm>
            <a:off x="861850" y="858925"/>
            <a:ext cx="3954600" cy="27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Education level among 25-52 year-old</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idx="1" type="subTitle"/>
          </p:nvPr>
        </p:nvSpPr>
        <p:spPr>
          <a:xfrm>
            <a:off x="277525" y="1223375"/>
            <a:ext cx="4045200" cy="2806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Why?</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Introduce selection process</a:t>
            </a:r>
            <a:endParaRPr sz="14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Demonstrate Australia’s advantages</a:t>
            </a:r>
            <a:endParaRPr sz="14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How?</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Finance Recommendation</a:t>
            </a:r>
            <a:endParaRPr sz="14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Marketing Recommendation</a:t>
            </a:r>
            <a:endParaRPr sz="14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Operation Recommendation</a:t>
            </a:r>
            <a:endParaRPr sz="1400">
              <a:solidFill>
                <a:srgbClr val="434343"/>
              </a:solidFill>
              <a:latin typeface="Roboto"/>
              <a:ea typeface="Roboto"/>
              <a:cs typeface="Roboto"/>
              <a:sym typeface="Roboto"/>
            </a:endParaRPr>
          </a:p>
          <a:p>
            <a:pPr indent="-342900" lvl="0" marL="457200" rtl="0" algn="l">
              <a:lnSpc>
                <a:spcPct val="115000"/>
              </a:lnSpc>
              <a:spcBef>
                <a:spcPts val="0"/>
              </a:spcBef>
              <a:spcAft>
                <a:spcPts val="0"/>
              </a:spcAft>
              <a:buClr>
                <a:srgbClr val="434343"/>
              </a:buClr>
              <a:buSzPts val="1800"/>
              <a:buFont typeface="Roboto"/>
              <a:buChar char="➢"/>
            </a:pPr>
            <a:r>
              <a:rPr b="1" lang="en" sz="1800">
                <a:solidFill>
                  <a:srgbClr val="434343"/>
                </a:solidFill>
                <a:latin typeface="Roboto"/>
                <a:ea typeface="Roboto"/>
                <a:cs typeface="Roboto"/>
                <a:sym typeface="Roboto"/>
              </a:rPr>
              <a:t>Next?</a:t>
            </a:r>
            <a:endParaRPr b="1" sz="1800">
              <a:solidFill>
                <a:srgbClr val="434343"/>
              </a:solidFill>
              <a:latin typeface="Roboto"/>
              <a:ea typeface="Roboto"/>
              <a:cs typeface="Roboto"/>
              <a:sym typeface="Roboto"/>
            </a:endParaRPr>
          </a:p>
          <a:p>
            <a:pPr indent="-317500" lvl="1" marL="914400" rtl="0" algn="l">
              <a:lnSpc>
                <a:spcPct val="115000"/>
              </a:lnSpc>
              <a:spcBef>
                <a:spcPts val="0"/>
              </a:spcBef>
              <a:spcAft>
                <a:spcPts val="0"/>
              </a:spcAft>
              <a:buClr>
                <a:srgbClr val="434343"/>
              </a:buClr>
              <a:buSzPts val="1400"/>
              <a:buFont typeface="Roboto"/>
              <a:buChar char="○"/>
            </a:pPr>
            <a:r>
              <a:rPr lang="en" sz="1400">
                <a:solidFill>
                  <a:srgbClr val="434343"/>
                </a:solidFill>
                <a:latin typeface="Roboto"/>
                <a:ea typeface="Roboto"/>
                <a:cs typeface="Roboto"/>
                <a:sym typeface="Roboto"/>
              </a:rPr>
              <a:t>Suggestions for Launching Process</a:t>
            </a:r>
            <a:endParaRPr/>
          </a:p>
        </p:txBody>
      </p:sp>
      <p:sp>
        <p:nvSpPr>
          <p:cNvPr id="78" name="Google Shape;78;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2400">
                <a:solidFill>
                  <a:srgbClr val="434343"/>
                </a:solidFill>
                <a:latin typeface="Roboto"/>
                <a:ea typeface="Roboto"/>
                <a:cs typeface="Roboto"/>
                <a:sym typeface="Roboto"/>
              </a:rPr>
              <a:t>Agenda</a:t>
            </a:r>
            <a:endParaRPr b="1" sz="2400">
              <a:solidFill>
                <a:srgbClr val="434343"/>
              </a:solidFill>
              <a:latin typeface="Roboto"/>
              <a:ea typeface="Roboto"/>
              <a:cs typeface="Roboto"/>
              <a:sym typeface="Roboto"/>
            </a:endParaRPr>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2"/>
          <p:cNvPicPr preferRelativeResize="0"/>
          <p:nvPr/>
        </p:nvPicPr>
        <p:blipFill>
          <a:blip r:embed="rId3">
            <a:alphaModFix/>
          </a:blip>
          <a:stretch>
            <a:fillRect/>
          </a:stretch>
        </p:blipFill>
        <p:spPr>
          <a:xfrm>
            <a:off x="153075" y="769525"/>
            <a:ext cx="4476024" cy="3884225"/>
          </a:xfrm>
          <a:prstGeom prst="rect">
            <a:avLst/>
          </a:prstGeom>
          <a:noFill/>
          <a:ln cap="flat" cmpd="sng" w="9525">
            <a:solidFill>
              <a:srgbClr val="000000"/>
            </a:solidFill>
            <a:prstDash val="solid"/>
            <a:round/>
            <a:headEnd len="sm" w="sm" type="none"/>
            <a:tailEnd len="sm" w="sm" type="none"/>
          </a:ln>
        </p:spPr>
      </p:pic>
      <p:pic>
        <p:nvPicPr>
          <p:cNvPr id="294" name="Google Shape;294;p42"/>
          <p:cNvPicPr preferRelativeResize="0"/>
          <p:nvPr/>
        </p:nvPicPr>
        <p:blipFill>
          <a:blip r:embed="rId4">
            <a:alphaModFix/>
          </a:blip>
          <a:stretch>
            <a:fillRect/>
          </a:stretch>
        </p:blipFill>
        <p:spPr>
          <a:xfrm>
            <a:off x="153075" y="4801950"/>
            <a:ext cx="5292799" cy="218350"/>
          </a:xfrm>
          <a:prstGeom prst="rect">
            <a:avLst/>
          </a:prstGeom>
          <a:noFill/>
          <a:ln>
            <a:noFill/>
          </a:ln>
        </p:spPr>
      </p:pic>
      <p:sp>
        <p:nvSpPr>
          <p:cNvPr id="295" name="Google Shape;295;p42"/>
          <p:cNvSpPr txBox="1"/>
          <p:nvPr>
            <p:ph type="title"/>
          </p:nvPr>
        </p:nvSpPr>
        <p:spPr>
          <a:xfrm>
            <a:off x="311700" y="140725"/>
            <a:ext cx="8520600" cy="48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IV</a:t>
            </a:r>
            <a:endParaRPr/>
          </a:p>
        </p:txBody>
      </p:sp>
      <p:pic>
        <p:nvPicPr>
          <p:cNvPr id="296" name="Google Shape;296;p42"/>
          <p:cNvPicPr preferRelativeResize="0"/>
          <p:nvPr/>
        </p:nvPicPr>
        <p:blipFill>
          <a:blip r:embed="rId5">
            <a:alphaModFix/>
          </a:blip>
          <a:stretch>
            <a:fillRect/>
          </a:stretch>
        </p:blipFill>
        <p:spPr>
          <a:xfrm>
            <a:off x="4757875" y="769525"/>
            <a:ext cx="4203200" cy="38842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3"/>
          <p:cNvSpPr txBox="1"/>
          <p:nvPr/>
        </p:nvSpPr>
        <p:spPr>
          <a:xfrm>
            <a:off x="311700" y="675025"/>
            <a:ext cx="7928400" cy="3408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800"/>
              </a:spcBef>
              <a:spcAft>
                <a:spcPts val="0"/>
              </a:spcAft>
              <a:buClr>
                <a:schemeClr val="dk1"/>
              </a:buClr>
              <a:buSzPts val="1400"/>
              <a:buFont typeface="Roboto"/>
              <a:buChar char="➢"/>
            </a:pPr>
            <a:r>
              <a:rPr b="1" lang="en">
                <a:solidFill>
                  <a:schemeClr val="dk1"/>
                </a:solidFill>
                <a:latin typeface="Roboto"/>
                <a:ea typeface="Roboto"/>
                <a:cs typeface="Roboto"/>
                <a:sym typeface="Roboto"/>
              </a:rPr>
              <a:t>Financial part computation logistic</a:t>
            </a:r>
            <a:endParaRPr b="1">
              <a:solidFill>
                <a:schemeClr val="dk1"/>
              </a:solidFill>
              <a:latin typeface="Roboto"/>
              <a:ea typeface="Roboto"/>
              <a:cs typeface="Roboto"/>
              <a:sym typeface="Roboto"/>
            </a:endParaRPr>
          </a:p>
          <a:p>
            <a:pPr indent="-304800" lvl="1" marL="13716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Price estimation : $449.99  </a:t>
            </a:r>
            <a:endParaRPr sz="1200">
              <a:solidFill>
                <a:schemeClr val="dk1"/>
              </a:solidFill>
              <a:latin typeface="Roboto"/>
              <a:ea typeface="Roboto"/>
              <a:cs typeface="Roboto"/>
              <a:sym typeface="Roboto"/>
            </a:endParaRPr>
          </a:p>
          <a:p>
            <a:pPr indent="-304800" lvl="2" marL="18288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E.g. Most popular Dji Mavic Pro is $1000 usd, accessories’ price is $400</a:t>
            </a:r>
            <a:endParaRPr sz="1200">
              <a:solidFill>
                <a:schemeClr val="dk1"/>
              </a:solidFill>
              <a:latin typeface="Roboto"/>
              <a:ea typeface="Roboto"/>
              <a:cs typeface="Roboto"/>
              <a:sym typeface="Roboto"/>
            </a:endParaRPr>
          </a:p>
          <a:p>
            <a:pPr indent="-304800" lvl="1" marL="13716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Fix cost: </a:t>
            </a:r>
            <a:endParaRPr sz="1200">
              <a:solidFill>
                <a:schemeClr val="dk1"/>
              </a:solidFill>
              <a:latin typeface="Roboto"/>
              <a:ea typeface="Roboto"/>
              <a:cs typeface="Roboto"/>
              <a:sym typeface="Roboto"/>
            </a:endParaRPr>
          </a:p>
          <a:p>
            <a:pPr indent="-304800" lvl="2" marL="18288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Office Rent: </a:t>
            </a:r>
            <a:r>
              <a:rPr lang="en" sz="1200">
                <a:solidFill>
                  <a:schemeClr val="dk1"/>
                </a:solidFill>
                <a:latin typeface="Roboto"/>
                <a:ea typeface="Roboto"/>
                <a:cs typeface="Roboto"/>
                <a:sym typeface="Roboto"/>
              </a:rPr>
              <a:t>Adelaide downtown: $300 per square meter per year (cheaper than renting in Sydney, Melbourn).  </a:t>
            </a:r>
            <a:r>
              <a:rPr lang="en" sz="1200">
                <a:solidFill>
                  <a:schemeClr val="dk1"/>
                </a:solidFill>
                <a:highlight>
                  <a:srgbClr val="FFE599"/>
                </a:highlight>
                <a:latin typeface="Roboto"/>
                <a:ea typeface="Roboto"/>
                <a:cs typeface="Roboto"/>
                <a:sym typeface="Roboto"/>
              </a:rPr>
              <a:t>We assume rent fee is 227550$ per year</a:t>
            </a:r>
            <a:endParaRPr sz="1200">
              <a:solidFill>
                <a:schemeClr val="dk1"/>
              </a:solidFill>
              <a:highlight>
                <a:srgbClr val="FFE599"/>
              </a:highlight>
              <a:latin typeface="Roboto"/>
              <a:ea typeface="Roboto"/>
              <a:cs typeface="Roboto"/>
              <a:sym typeface="Roboto"/>
            </a:endParaRPr>
          </a:p>
          <a:p>
            <a:pPr indent="-304800" lvl="2" marL="18288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Product cost: $100</a:t>
            </a:r>
            <a:endParaRPr sz="1200">
              <a:solidFill>
                <a:schemeClr val="dk1"/>
              </a:solidFill>
              <a:latin typeface="Roboto"/>
              <a:ea typeface="Roboto"/>
              <a:cs typeface="Roboto"/>
              <a:sym typeface="Roboto"/>
            </a:endParaRPr>
          </a:p>
          <a:p>
            <a:pPr indent="-304800" lvl="2" marL="18288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Shipping cost: Free shipping for customer, negotiate with delivery company to control the shipping cost per unit under $50  </a:t>
            </a:r>
            <a:r>
              <a:rPr lang="en" sz="1200">
                <a:solidFill>
                  <a:schemeClr val="dk1"/>
                </a:solidFill>
                <a:highlight>
                  <a:srgbClr val="FFE599"/>
                </a:highlight>
                <a:latin typeface="Roboto"/>
                <a:ea typeface="Roboto"/>
                <a:cs typeface="Roboto"/>
                <a:sym typeface="Roboto"/>
              </a:rPr>
              <a:t>10% of the total revenue</a:t>
            </a:r>
            <a:endParaRPr sz="1200">
              <a:solidFill>
                <a:schemeClr val="dk1"/>
              </a:solidFill>
              <a:highlight>
                <a:srgbClr val="FFE599"/>
              </a:highlight>
              <a:latin typeface="Roboto"/>
              <a:ea typeface="Roboto"/>
              <a:cs typeface="Roboto"/>
              <a:sym typeface="Roboto"/>
            </a:endParaRPr>
          </a:p>
          <a:p>
            <a:pPr indent="-304800" lvl="1" marL="13716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Profit estimate per unit: (449.99*(1-0.63)-100)*(1-0.35) = 43.2</a:t>
            </a:r>
            <a:endParaRPr sz="1200">
              <a:solidFill>
                <a:schemeClr val="dk1"/>
              </a:solidFill>
              <a:latin typeface="Roboto"/>
              <a:ea typeface="Roboto"/>
              <a:cs typeface="Roboto"/>
              <a:sym typeface="Roboto"/>
            </a:endParaRPr>
          </a:p>
          <a:p>
            <a:pPr indent="-304800" lvl="1" marL="1371600" rtl="0" algn="l">
              <a:lnSpc>
                <a:spcPct val="115000"/>
              </a:lnSpc>
              <a:spcBef>
                <a:spcPts val="0"/>
              </a:spcBef>
              <a:spcAft>
                <a:spcPts val="0"/>
              </a:spcAft>
              <a:buClr>
                <a:schemeClr val="dk1"/>
              </a:buClr>
              <a:buSzPts val="1200"/>
              <a:buChar char="○"/>
            </a:pPr>
            <a:r>
              <a:rPr lang="en" sz="1200">
                <a:solidFill>
                  <a:schemeClr val="dk1"/>
                </a:solidFill>
                <a:latin typeface="Roboto"/>
                <a:ea typeface="Roboto"/>
                <a:cs typeface="Roboto"/>
                <a:sym typeface="Roboto"/>
              </a:rPr>
              <a:t>Market size: </a:t>
            </a:r>
            <a:r>
              <a:rPr lang="en" sz="1200">
                <a:solidFill>
                  <a:srgbClr val="222222"/>
                </a:solidFill>
                <a:highlight>
                  <a:srgbClr val="FFFFFF"/>
                </a:highlight>
                <a:latin typeface="Roboto"/>
                <a:ea typeface="Roboto"/>
                <a:cs typeface="Roboto"/>
                <a:sym typeface="Roboto"/>
              </a:rPr>
              <a:t> In Australia, farmers and graziers own 135,997 farms. </a:t>
            </a:r>
            <a:r>
              <a:rPr lang="en" sz="1200">
                <a:solidFill>
                  <a:schemeClr val="dk1"/>
                </a:solidFill>
                <a:latin typeface="Roboto"/>
                <a:ea typeface="Roboto"/>
                <a:cs typeface="Roboto"/>
                <a:sym typeface="Roboto"/>
              </a:rPr>
              <a:t>T</a:t>
            </a:r>
            <a:r>
              <a:rPr lang="en" sz="1200">
                <a:solidFill>
                  <a:srgbClr val="222222"/>
                </a:solidFill>
                <a:highlight>
                  <a:srgbClr val="FFFFFF"/>
                </a:highlight>
                <a:latin typeface="Roboto"/>
                <a:ea typeface="Roboto"/>
                <a:cs typeface="Roboto"/>
                <a:sym typeface="Roboto"/>
              </a:rPr>
              <a:t>here are approximately </a:t>
            </a:r>
            <a:r>
              <a:rPr b="1" lang="en" sz="1200">
                <a:solidFill>
                  <a:srgbClr val="222222"/>
                </a:solidFill>
                <a:highlight>
                  <a:srgbClr val="FFFFFF"/>
                </a:highlight>
                <a:latin typeface="Roboto"/>
                <a:ea typeface="Roboto"/>
                <a:cs typeface="Roboto"/>
                <a:sym typeface="Roboto"/>
              </a:rPr>
              <a:t>85,483 </a:t>
            </a:r>
            <a:r>
              <a:rPr lang="en" sz="1200">
                <a:solidFill>
                  <a:srgbClr val="222222"/>
                </a:solidFill>
                <a:highlight>
                  <a:srgbClr val="FFFFFF"/>
                </a:highlight>
                <a:latin typeface="Roboto"/>
                <a:ea typeface="Roboto"/>
                <a:cs typeface="Roboto"/>
                <a:sym typeface="Roboto"/>
              </a:rPr>
              <a:t>agricultural businesses in </a:t>
            </a:r>
            <a:r>
              <a:rPr b="1" lang="en" sz="1200">
                <a:solidFill>
                  <a:srgbClr val="222222"/>
                </a:solidFill>
                <a:highlight>
                  <a:srgbClr val="FFFFFF"/>
                </a:highlight>
                <a:latin typeface="Roboto"/>
                <a:ea typeface="Roboto"/>
                <a:cs typeface="Roboto"/>
                <a:sym typeface="Roboto"/>
              </a:rPr>
              <a:t>Australia</a:t>
            </a:r>
            <a:r>
              <a:rPr lang="en" sz="1200">
                <a:solidFill>
                  <a:srgbClr val="222222"/>
                </a:solidFill>
                <a:highlight>
                  <a:srgbClr val="FFFFFF"/>
                </a:highlight>
                <a:latin typeface="Roboto"/>
                <a:ea typeface="Roboto"/>
                <a:cs typeface="Roboto"/>
                <a:sym typeface="Roboto"/>
              </a:rPr>
              <a:t> that have an Estimated Value of Agricultural Operations (EVAO) of $40,000 or greater (as of June 2018), which are our target customers. </a:t>
            </a:r>
            <a:endParaRPr sz="1200">
              <a:solidFill>
                <a:srgbClr val="222222"/>
              </a:solidFill>
              <a:highlight>
                <a:srgbClr val="FFFFFF"/>
              </a:highlight>
              <a:latin typeface="Roboto"/>
              <a:ea typeface="Roboto"/>
              <a:cs typeface="Roboto"/>
              <a:sym typeface="Roboto"/>
            </a:endParaRPr>
          </a:p>
          <a:p>
            <a:pPr indent="-304800" lvl="1" marL="1371600" rtl="0" algn="l">
              <a:lnSpc>
                <a:spcPct val="115000"/>
              </a:lnSpc>
              <a:spcBef>
                <a:spcPts val="0"/>
              </a:spcBef>
              <a:spcAft>
                <a:spcPts val="0"/>
              </a:spcAft>
              <a:buClr>
                <a:srgbClr val="222222"/>
              </a:buClr>
              <a:buSzPts val="1200"/>
              <a:buFont typeface="Roboto"/>
              <a:buChar char="○"/>
            </a:pPr>
            <a:r>
              <a:rPr lang="en" sz="1200">
                <a:solidFill>
                  <a:srgbClr val="222222"/>
                </a:solidFill>
                <a:highlight>
                  <a:srgbClr val="FFFFFF"/>
                </a:highlight>
                <a:latin typeface="Roboto"/>
                <a:ea typeface="Roboto"/>
                <a:cs typeface="Roboto"/>
                <a:sym typeface="Roboto"/>
              </a:rPr>
              <a:t>Estimate profits for three years: 43.2*85483 = 3,690,000 </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t/>
            </a:r>
            <a:endParaRPr sz="1200">
              <a:solidFill>
                <a:schemeClr val="dk1"/>
              </a:solidFill>
              <a:latin typeface="Roboto"/>
              <a:ea typeface="Roboto"/>
              <a:cs typeface="Roboto"/>
              <a:sym typeface="Roboto"/>
            </a:endParaRPr>
          </a:p>
          <a:p>
            <a:pPr indent="0" lvl="0" marL="914400" rtl="0" algn="l">
              <a:lnSpc>
                <a:spcPct val="115000"/>
              </a:lnSpc>
              <a:spcBef>
                <a:spcPts val="800"/>
              </a:spcBef>
              <a:spcAft>
                <a:spcPts val="800"/>
              </a:spcAft>
              <a:buNone/>
            </a:pPr>
            <a:r>
              <a:t/>
            </a:r>
            <a:endParaRPr sz="1200">
              <a:solidFill>
                <a:schemeClr val="dk1"/>
              </a:solidFill>
            </a:endParaRPr>
          </a:p>
        </p:txBody>
      </p:sp>
      <p:sp>
        <p:nvSpPr>
          <p:cNvPr id="302" name="Google Shape;302;p43"/>
          <p:cNvSpPr txBox="1"/>
          <p:nvPr>
            <p:ph type="title"/>
          </p:nvPr>
        </p:nvSpPr>
        <p:spPr>
          <a:xfrm>
            <a:off x="311700" y="14072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V</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700" y="140725"/>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 </a:t>
            </a:r>
            <a:r>
              <a:rPr lang="en"/>
              <a:t>VI</a:t>
            </a:r>
            <a:endParaRPr/>
          </a:p>
        </p:txBody>
      </p:sp>
      <p:sp>
        <p:nvSpPr>
          <p:cNvPr id="308" name="Google Shape;308;p44"/>
          <p:cNvSpPr txBox="1"/>
          <p:nvPr>
            <p:ph idx="1" type="body"/>
          </p:nvPr>
        </p:nvSpPr>
        <p:spPr>
          <a:xfrm>
            <a:off x="311700" y="769525"/>
            <a:ext cx="8520600" cy="4335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333333"/>
                </a:solidFill>
                <a:highlight>
                  <a:srgbClr val="FFFFFF"/>
                </a:highlight>
                <a:latin typeface="Roboto"/>
                <a:ea typeface="Roboto"/>
                <a:cs typeface="Roboto"/>
                <a:sym typeface="Roboto"/>
              </a:rPr>
              <a:t>The Global Competitiveness Report: </a:t>
            </a:r>
            <a:r>
              <a:rPr lang="en" sz="1100" u="sng">
                <a:solidFill>
                  <a:schemeClr val="hlink"/>
                </a:solidFill>
                <a:latin typeface="Roboto"/>
                <a:ea typeface="Roboto"/>
                <a:cs typeface="Roboto"/>
                <a:sym typeface="Roboto"/>
                <a:hlinkClick r:id="rId3"/>
              </a:rPr>
              <a:t>http://reports.weforum.org/global-competitiveness-index-2017-2018/</a:t>
            </a:r>
            <a:endParaRPr sz="1100">
              <a:solidFill>
                <a:srgbClr val="333333"/>
              </a:solidFill>
              <a:highlight>
                <a:srgbClr val="FFFFFF"/>
              </a:highlight>
              <a:latin typeface="Roboto"/>
              <a:ea typeface="Roboto"/>
              <a:cs typeface="Roboto"/>
              <a:sym typeface="Roboto"/>
            </a:endParaRPr>
          </a:p>
          <a:p>
            <a:pPr indent="0" lvl="0" marL="0" rtl="0" algn="l">
              <a:lnSpc>
                <a:spcPct val="80000"/>
              </a:lnSpc>
              <a:spcBef>
                <a:spcPts val="1600"/>
              </a:spcBef>
              <a:spcAft>
                <a:spcPts val="0"/>
              </a:spcAft>
              <a:buNone/>
            </a:pPr>
            <a:r>
              <a:rPr lang="en" sz="1100">
                <a:solidFill>
                  <a:srgbClr val="333333"/>
                </a:solidFill>
                <a:highlight>
                  <a:srgbClr val="FFFFFF"/>
                </a:highlight>
                <a:latin typeface="Roboto"/>
                <a:ea typeface="Roboto"/>
                <a:cs typeface="Roboto"/>
                <a:sym typeface="Roboto"/>
              </a:rPr>
              <a:t>---Global Competitiveness Index:</a:t>
            </a:r>
            <a:r>
              <a:rPr lang="en" sz="1100">
                <a:solidFill>
                  <a:srgbClr val="333333"/>
                </a:solidFill>
                <a:highlight>
                  <a:srgbClr val="FFFFFF"/>
                </a:highlight>
                <a:latin typeface="Roboto"/>
                <a:ea typeface="Roboto"/>
                <a:cs typeface="Roboto"/>
                <a:sym typeface="Roboto"/>
              </a:rPr>
              <a:t> </a:t>
            </a:r>
            <a:r>
              <a:rPr lang="en" sz="1100" u="sng">
                <a:solidFill>
                  <a:schemeClr val="hlink"/>
                </a:solidFill>
                <a:latin typeface="Roboto"/>
                <a:ea typeface="Roboto"/>
                <a:cs typeface="Roboto"/>
                <a:sym typeface="Roboto"/>
                <a:hlinkClick r:id="rId4"/>
              </a:rPr>
              <a:t>http://reports.weforum.org/global-competitiveness-index-2017-2018/competitiveness-rankings/</a:t>
            </a:r>
            <a:endParaRPr sz="1100">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---Soundness of Banks:</a:t>
            </a:r>
            <a:r>
              <a:rPr lang="en" sz="1100">
                <a:latin typeface="Roboto"/>
                <a:ea typeface="Roboto"/>
                <a:cs typeface="Roboto"/>
                <a:sym typeface="Roboto"/>
              </a:rPr>
              <a:t> </a:t>
            </a:r>
            <a:r>
              <a:rPr lang="en" sz="1100" u="sng">
                <a:solidFill>
                  <a:schemeClr val="hlink"/>
                </a:solidFill>
                <a:latin typeface="Roboto"/>
                <a:ea typeface="Roboto"/>
                <a:cs typeface="Roboto"/>
                <a:sym typeface="Roboto"/>
                <a:hlinkClick r:id="rId5"/>
              </a:rPr>
              <a:t>http://reports.weforum.org/global-competitiveness-index-2017-2018/competitiveness-rankings/#series=EOSQ087</a:t>
            </a:r>
            <a:endParaRPr sz="1100">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OECD Data: </a:t>
            </a:r>
            <a:r>
              <a:rPr lang="en" sz="1100" u="sng">
                <a:solidFill>
                  <a:schemeClr val="hlink"/>
                </a:solidFill>
                <a:latin typeface="Roboto"/>
                <a:ea typeface="Roboto"/>
                <a:cs typeface="Roboto"/>
                <a:sym typeface="Roboto"/>
                <a:hlinkClick r:id="rId6"/>
              </a:rPr>
              <a:t>https://data.oecd.org/</a:t>
            </a:r>
            <a:endParaRPr sz="1100">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---Unit Labour Cost Level Change: </a:t>
            </a:r>
            <a:r>
              <a:rPr lang="en" sz="1100" u="sng">
                <a:solidFill>
                  <a:schemeClr val="hlink"/>
                </a:solidFill>
                <a:latin typeface="Roboto"/>
                <a:ea typeface="Roboto"/>
                <a:cs typeface="Roboto"/>
                <a:sym typeface="Roboto"/>
                <a:hlinkClick r:id="rId7"/>
              </a:rPr>
              <a:t>https://data.oecd.org/lprdty/unit-labour-costs.htm</a:t>
            </a:r>
            <a:endParaRPr sz="1100">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---Unit Labour Cost: </a:t>
            </a:r>
            <a:r>
              <a:rPr lang="en" sz="1100" u="sng">
                <a:solidFill>
                  <a:schemeClr val="hlink"/>
                </a:solidFill>
                <a:latin typeface="Roboto"/>
                <a:ea typeface="Roboto"/>
                <a:cs typeface="Roboto"/>
                <a:sym typeface="Roboto"/>
                <a:hlinkClick r:id="rId8"/>
              </a:rPr>
              <a:t>https://stats.oecd.org/Index.aspx?DataSetCode=PDBI_I4</a:t>
            </a:r>
            <a:r>
              <a:rPr lang="en" sz="1100">
                <a:solidFill>
                  <a:srgbClr val="000000"/>
                </a:solidFill>
                <a:latin typeface="Roboto"/>
                <a:ea typeface="Roboto"/>
                <a:cs typeface="Roboto"/>
                <a:sym typeface="Roboto"/>
              </a:rPr>
              <a:t>  Productivity Archives - Unit Labour Costs - Annual Indicators - </a:t>
            </a:r>
            <a:r>
              <a:rPr lang="en" sz="1100">
                <a:solidFill>
                  <a:srgbClr val="000000"/>
                </a:solidFill>
                <a:uFill>
                  <a:noFill/>
                </a:uFill>
                <a:latin typeface="Roboto"/>
                <a:ea typeface="Roboto"/>
                <a:cs typeface="Roboto"/>
                <a:sym typeface="Roboto"/>
                <a:hlinkClick r:id="rId9"/>
              </a:rPr>
              <a:t>Labour Compensation per Employee/Hour ($US PPP adjusted)</a:t>
            </a:r>
            <a:endParaRPr sz="1100">
              <a:latin typeface="Roboto"/>
              <a:ea typeface="Roboto"/>
              <a:cs typeface="Roboto"/>
              <a:sym typeface="Roboto"/>
            </a:endParaRPr>
          </a:p>
          <a:p>
            <a:pPr indent="0" lvl="0" marL="0" rtl="0" algn="l">
              <a:lnSpc>
                <a:spcPct val="80000"/>
              </a:lnSpc>
              <a:spcBef>
                <a:spcPts val="1600"/>
              </a:spcBef>
              <a:spcAft>
                <a:spcPts val="0"/>
              </a:spcAft>
              <a:buClr>
                <a:schemeClr val="dk1"/>
              </a:buClr>
              <a:buSzPts val="1100"/>
              <a:buFont typeface="Arial"/>
              <a:buNone/>
            </a:pPr>
            <a:r>
              <a:rPr lang="en" sz="1100">
                <a:latin typeface="Roboto"/>
                <a:ea typeface="Roboto"/>
                <a:cs typeface="Roboto"/>
                <a:sym typeface="Roboto"/>
              </a:rPr>
              <a:t>BMI Research: Australia Business Forecast Report:  </a:t>
            </a:r>
            <a:r>
              <a:rPr lang="en" sz="1100" u="sng">
                <a:solidFill>
                  <a:schemeClr val="accent5"/>
                </a:solidFill>
                <a:latin typeface="Roboto"/>
                <a:ea typeface="Roboto"/>
                <a:cs typeface="Roboto"/>
                <a:sym typeface="Roboto"/>
                <a:hlinkClick r:id="rId10"/>
              </a:rPr>
              <a:t>https://libguides.gwu.edu/businessdatabases</a:t>
            </a:r>
            <a:r>
              <a:rPr lang="en" sz="1100">
                <a:latin typeface="Roboto"/>
                <a:ea typeface="Roboto"/>
                <a:cs typeface="Roboto"/>
                <a:sym typeface="Roboto"/>
              </a:rPr>
              <a:t> - </a:t>
            </a:r>
            <a:r>
              <a:rPr lang="en" sz="1100">
                <a:highlight>
                  <a:schemeClr val="lt1"/>
                </a:highlight>
                <a:latin typeface="Roboto"/>
                <a:ea typeface="Roboto"/>
                <a:cs typeface="Roboto"/>
                <a:sym typeface="Roboto"/>
              </a:rPr>
              <a:t>Business Source Ultimate</a:t>
            </a:r>
            <a:endParaRPr sz="1100">
              <a:highlight>
                <a:schemeClr val="lt1"/>
              </a:highlight>
              <a:latin typeface="Roboto"/>
              <a:ea typeface="Roboto"/>
              <a:cs typeface="Roboto"/>
              <a:sym typeface="Roboto"/>
            </a:endParaRPr>
          </a:p>
          <a:p>
            <a:pPr indent="0" lvl="0" marL="0" marR="1473200" rtl="0" algn="l">
              <a:lnSpc>
                <a:spcPct val="80000"/>
              </a:lnSpc>
              <a:spcBef>
                <a:spcPts val="1600"/>
              </a:spcBef>
              <a:spcAft>
                <a:spcPts val="0"/>
              </a:spcAft>
              <a:buClr>
                <a:schemeClr val="dk1"/>
              </a:buClr>
              <a:buSzPts val="1100"/>
              <a:buFont typeface="Arial"/>
              <a:buNone/>
            </a:pPr>
            <a:r>
              <a:rPr lang="en" sz="1100">
                <a:latin typeface="Roboto"/>
                <a:ea typeface="Roboto"/>
                <a:cs typeface="Roboto"/>
                <a:sym typeface="Roboto"/>
              </a:rPr>
              <a:t>The Benefits of a Well-Educated Workforce: </a:t>
            </a:r>
            <a:r>
              <a:rPr lang="en" sz="1100" u="sng">
                <a:solidFill>
                  <a:schemeClr val="accent5"/>
                </a:solidFill>
                <a:latin typeface="Roboto"/>
                <a:ea typeface="Roboto"/>
                <a:cs typeface="Roboto"/>
                <a:sym typeface="Roboto"/>
                <a:hlinkClick r:id="rId11"/>
              </a:rPr>
              <a:t>https://cumberlandbusiness.com/news/well-educated-workforce/</a:t>
            </a:r>
            <a:endParaRPr sz="1100">
              <a:highlight>
                <a:schemeClr val="lt1"/>
              </a:highlight>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Transportation System: </a:t>
            </a:r>
            <a:r>
              <a:rPr lang="en" sz="1100" u="sng">
                <a:solidFill>
                  <a:schemeClr val="accent5"/>
                </a:solidFill>
                <a:latin typeface="Roboto"/>
                <a:ea typeface="Roboto"/>
                <a:cs typeface="Roboto"/>
                <a:sym typeface="Roboto"/>
                <a:hlinkClick r:id="rId12"/>
              </a:rPr>
              <a:t>https://www.roadtraffic-technology.com/features/featurethe-worlds-biggest-road-networks-4159235/</a:t>
            </a:r>
            <a:endParaRPr sz="1100">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Business Environment Ranking:</a:t>
            </a:r>
            <a:r>
              <a:rPr lang="en" sz="1100" u="sng">
                <a:solidFill>
                  <a:schemeClr val="accent5"/>
                </a:solidFill>
                <a:latin typeface="Roboto"/>
                <a:ea typeface="Roboto"/>
                <a:cs typeface="Roboto"/>
                <a:sym typeface="Roboto"/>
                <a:hlinkClick r:id="rId13"/>
              </a:rPr>
              <a:t>https://www.tourisminvestment.com.au/en/why-australia/easy-place-to-do-business.html</a:t>
            </a:r>
            <a:r>
              <a:rPr lang="en" sz="1100">
                <a:latin typeface="Roboto"/>
                <a:ea typeface="Roboto"/>
                <a:cs typeface="Roboto"/>
                <a:sym typeface="Roboto"/>
              </a:rPr>
              <a:t> </a:t>
            </a:r>
            <a:endParaRPr sz="1100">
              <a:latin typeface="Roboto"/>
              <a:ea typeface="Roboto"/>
              <a:cs typeface="Roboto"/>
              <a:sym typeface="Roboto"/>
            </a:endParaRPr>
          </a:p>
          <a:p>
            <a:pPr indent="0" lvl="0" marL="0" rtl="0" algn="l">
              <a:lnSpc>
                <a:spcPct val="80000"/>
              </a:lnSpc>
              <a:spcBef>
                <a:spcPts val="1600"/>
              </a:spcBef>
              <a:spcAft>
                <a:spcPts val="0"/>
              </a:spcAft>
              <a:buNone/>
            </a:pPr>
            <a:r>
              <a:rPr lang="en" sz="1100">
                <a:latin typeface="Roboto"/>
                <a:ea typeface="Roboto"/>
                <a:cs typeface="Roboto"/>
                <a:sym typeface="Roboto"/>
              </a:rPr>
              <a:t>- Data from WFE Global Competitiveness Report</a:t>
            </a:r>
            <a:endParaRPr sz="1100">
              <a:latin typeface="Roboto"/>
              <a:ea typeface="Roboto"/>
              <a:cs typeface="Roboto"/>
              <a:sym typeface="Roboto"/>
            </a:endParaRPr>
          </a:p>
          <a:p>
            <a:pPr indent="0" lvl="0" marL="0" rtl="0" algn="l">
              <a:lnSpc>
                <a:spcPct val="80000"/>
              </a:lnSpc>
              <a:spcBef>
                <a:spcPts val="1600"/>
              </a:spcBef>
              <a:spcAft>
                <a:spcPts val="0"/>
              </a:spcAft>
              <a:buNone/>
            </a:pPr>
            <a:r>
              <a:t/>
            </a:r>
            <a:endParaRPr sz="1100">
              <a:latin typeface="Roboto"/>
              <a:ea typeface="Roboto"/>
              <a:cs typeface="Roboto"/>
              <a:sym typeface="Roboto"/>
            </a:endParaRPr>
          </a:p>
          <a:p>
            <a:pPr indent="0" lvl="0" marL="0" rtl="0" algn="l">
              <a:lnSpc>
                <a:spcPct val="80000"/>
              </a:lnSpc>
              <a:spcBef>
                <a:spcPts val="1600"/>
              </a:spcBef>
              <a:spcAft>
                <a:spcPts val="0"/>
              </a:spcAft>
              <a:buClr>
                <a:schemeClr val="dk1"/>
              </a:buClr>
              <a:buSzPts val="1100"/>
              <a:buFont typeface="Arial"/>
              <a:buNone/>
            </a:pPr>
            <a:r>
              <a:t/>
            </a:r>
            <a:endParaRPr sz="1100">
              <a:uFill>
                <a:noFill/>
              </a:uFill>
              <a:latin typeface="Roboto"/>
              <a:ea typeface="Roboto"/>
              <a:cs typeface="Roboto"/>
              <a:sym typeface="Roboto"/>
              <a:hlinkClick r:id="rId14"/>
            </a:endParaRPr>
          </a:p>
          <a:p>
            <a:pPr indent="0" lvl="0" marL="0" rtl="0" algn="l">
              <a:lnSpc>
                <a:spcPct val="80000"/>
              </a:lnSpc>
              <a:spcBef>
                <a:spcPts val="1600"/>
              </a:spcBef>
              <a:spcAft>
                <a:spcPts val="1600"/>
              </a:spcAft>
              <a:buNone/>
            </a:pPr>
            <a:r>
              <a:t/>
            </a:r>
            <a:endParaRPr sz="1100">
              <a:solidFill>
                <a:srgbClr val="555555"/>
              </a:solidFill>
              <a:highlight>
                <a:srgbClr val="DFEAF5"/>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nvSpPr>
        <p:spPr>
          <a:xfrm>
            <a:off x="5802650" y="1176200"/>
            <a:ext cx="2280000" cy="312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New Zealand</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Australia</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Germany</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United Kingdom</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United States</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Spain</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Turkey</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Italy</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Thailand</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China</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Mexico</a:t>
            </a:r>
            <a:endParaRPr>
              <a:solidFill>
                <a:srgbClr val="434343"/>
              </a:solidFill>
              <a:latin typeface="Roboto"/>
              <a:ea typeface="Roboto"/>
              <a:cs typeface="Roboto"/>
              <a:sym typeface="Roboto"/>
            </a:endParaRPr>
          </a:p>
          <a:p>
            <a:pPr indent="-317500" lvl="0" marL="457200" rtl="0" algn="l">
              <a:lnSpc>
                <a:spcPct val="115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Kazakhstan</a:t>
            </a:r>
            <a:endParaRPr>
              <a:solidFill>
                <a:srgbClr val="434343"/>
              </a:solidFill>
              <a:latin typeface="Open Sans"/>
              <a:ea typeface="Open Sans"/>
              <a:cs typeface="Open Sans"/>
              <a:sym typeface="Open Sans"/>
            </a:endParaRPr>
          </a:p>
        </p:txBody>
      </p:sp>
      <p:sp>
        <p:nvSpPr>
          <p:cNvPr id="84" name="Google Shape;84;p16"/>
          <p:cNvSpPr txBox="1"/>
          <p:nvPr/>
        </p:nvSpPr>
        <p:spPr>
          <a:xfrm>
            <a:off x="5714950" y="834300"/>
            <a:ext cx="26472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Open Sans"/>
                <a:ea typeface="Open Sans"/>
                <a:cs typeface="Open Sans"/>
                <a:sym typeface="Open Sans"/>
              </a:rPr>
              <a:t>Narrow down choices to:</a:t>
            </a:r>
            <a:endParaRPr b="1">
              <a:solidFill>
                <a:srgbClr val="434343"/>
              </a:solidFill>
              <a:latin typeface="Open Sans"/>
              <a:ea typeface="Open Sans"/>
              <a:cs typeface="Open Sans"/>
              <a:sym typeface="Open Sans"/>
            </a:endParaRPr>
          </a:p>
        </p:txBody>
      </p:sp>
      <p:pic>
        <p:nvPicPr>
          <p:cNvPr id="85" name="Google Shape;85;p16"/>
          <p:cNvPicPr preferRelativeResize="0"/>
          <p:nvPr/>
        </p:nvPicPr>
        <p:blipFill>
          <a:blip r:embed="rId3">
            <a:alphaModFix/>
          </a:blip>
          <a:stretch>
            <a:fillRect/>
          </a:stretch>
        </p:blipFill>
        <p:spPr>
          <a:xfrm>
            <a:off x="626775" y="1099519"/>
            <a:ext cx="3854225" cy="3199381"/>
          </a:xfrm>
          <a:prstGeom prst="rect">
            <a:avLst/>
          </a:prstGeom>
          <a:noFill/>
          <a:ln>
            <a:noFill/>
          </a:ln>
        </p:spPr>
      </p:pic>
      <p:sp>
        <p:nvSpPr>
          <p:cNvPr id="86" name="Google Shape;86;p16"/>
          <p:cNvSpPr/>
          <p:nvPr/>
        </p:nvSpPr>
        <p:spPr>
          <a:xfrm>
            <a:off x="4094450" y="2259300"/>
            <a:ext cx="1240500" cy="4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Selection Process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nvSpPr>
        <p:spPr>
          <a:xfrm>
            <a:off x="311700" y="1010400"/>
            <a:ext cx="2230200" cy="312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New Zealand</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Australia</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Germany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United Kingdom</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United States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Spain</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Turkey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Italy</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Thailand</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China</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Mexico</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Kazakhstan</a:t>
            </a:r>
            <a:endParaRPr>
              <a:latin typeface="Open Sans"/>
              <a:ea typeface="Open Sans"/>
              <a:cs typeface="Open Sans"/>
              <a:sym typeface="Open Sans"/>
            </a:endParaRPr>
          </a:p>
        </p:txBody>
      </p:sp>
      <p:sp>
        <p:nvSpPr>
          <p:cNvPr id="93" name="Google Shape;93;p17"/>
          <p:cNvSpPr/>
          <p:nvPr/>
        </p:nvSpPr>
        <p:spPr>
          <a:xfrm>
            <a:off x="2590975" y="2394925"/>
            <a:ext cx="732600" cy="25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nvSpPr>
        <p:spPr>
          <a:xfrm>
            <a:off x="3408850" y="1428025"/>
            <a:ext cx="2729400" cy="2643300"/>
          </a:xfrm>
          <a:prstGeom prst="rect">
            <a:avLst/>
          </a:prstGeom>
          <a:solidFill>
            <a:schemeClr val="lt2"/>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b="1">
              <a:latin typeface="Roboto"/>
              <a:ea typeface="Roboto"/>
              <a:cs typeface="Roboto"/>
              <a:sym typeface="Roboto"/>
            </a:endParaRPr>
          </a:p>
          <a:p>
            <a:pPr indent="0" lvl="0" marL="0" rtl="0" algn="ctr">
              <a:lnSpc>
                <a:spcPct val="150000"/>
              </a:lnSpc>
              <a:spcBef>
                <a:spcPts val="0"/>
              </a:spcBef>
              <a:spcAft>
                <a:spcPts val="0"/>
              </a:spcAft>
              <a:buNone/>
            </a:pPr>
            <a:r>
              <a:rPr b="1" lang="en">
                <a:latin typeface="Roboto"/>
                <a:ea typeface="Roboto"/>
                <a:cs typeface="Roboto"/>
                <a:sym typeface="Roboto"/>
              </a:rPr>
              <a:t>Types of Crop  </a:t>
            </a:r>
            <a:endParaRPr b="1">
              <a:latin typeface="Roboto"/>
              <a:ea typeface="Roboto"/>
              <a:cs typeface="Roboto"/>
              <a:sym typeface="Roboto"/>
            </a:endParaRPr>
          </a:p>
          <a:p>
            <a:pPr indent="0" lvl="0" marL="0" rtl="0" algn="ctr">
              <a:lnSpc>
                <a:spcPct val="150000"/>
              </a:lnSpc>
              <a:spcBef>
                <a:spcPts val="0"/>
              </a:spcBef>
              <a:spcAft>
                <a:spcPts val="0"/>
              </a:spcAft>
              <a:buNone/>
            </a:pPr>
            <a:r>
              <a:rPr b="1" lang="en">
                <a:solidFill>
                  <a:schemeClr val="dk1"/>
                </a:solidFill>
                <a:latin typeface="Roboto"/>
                <a:ea typeface="Roboto"/>
                <a:cs typeface="Roboto"/>
                <a:sym typeface="Roboto"/>
              </a:rPr>
              <a:t>Rent Cost  </a:t>
            </a:r>
            <a:endParaRPr b="1">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b="1" lang="en">
                <a:solidFill>
                  <a:schemeClr val="dk1"/>
                </a:solidFill>
                <a:latin typeface="Roboto"/>
                <a:ea typeface="Roboto"/>
                <a:cs typeface="Roboto"/>
                <a:sym typeface="Roboto"/>
              </a:rPr>
              <a:t>Subsidy                                       </a:t>
            </a:r>
            <a:endParaRPr b="1">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b="1" lang="en">
                <a:solidFill>
                  <a:schemeClr val="dk1"/>
                </a:solidFill>
                <a:latin typeface="Roboto"/>
                <a:ea typeface="Roboto"/>
                <a:cs typeface="Roboto"/>
                <a:sym typeface="Roboto"/>
              </a:rPr>
              <a:t>Education Level </a:t>
            </a:r>
            <a:r>
              <a:rPr b="1" lang="en">
                <a:latin typeface="Roboto"/>
                <a:ea typeface="Roboto"/>
                <a:cs typeface="Roboto"/>
                <a:sym typeface="Roboto"/>
              </a:rPr>
              <a:t>                            </a:t>
            </a:r>
            <a:endParaRPr b="1">
              <a:latin typeface="Roboto"/>
              <a:ea typeface="Roboto"/>
              <a:cs typeface="Roboto"/>
              <a:sym typeface="Roboto"/>
            </a:endParaRPr>
          </a:p>
          <a:p>
            <a:pPr indent="0" lvl="0" marL="0" rtl="0" algn="ctr">
              <a:lnSpc>
                <a:spcPct val="150000"/>
              </a:lnSpc>
              <a:spcBef>
                <a:spcPts val="0"/>
              </a:spcBef>
              <a:spcAft>
                <a:spcPts val="0"/>
              </a:spcAft>
              <a:buNone/>
            </a:pPr>
            <a:r>
              <a:rPr b="1" lang="en">
                <a:latin typeface="Roboto"/>
                <a:ea typeface="Roboto"/>
                <a:cs typeface="Roboto"/>
                <a:sym typeface="Roboto"/>
              </a:rPr>
              <a:t>Agricultural Household Income                                    </a:t>
            </a:r>
            <a:endParaRPr b="1">
              <a:latin typeface="Roboto"/>
              <a:ea typeface="Roboto"/>
              <a:cs typeface="Roboto"/>
              <a:sym typeface="Roboto"/>
            </a:endParaRPr>
          </a:p>
          <a:p>
            <a:pPr indent="0" lvl="0" marL="0" rtl="0" algn="ctr">
              <a:lnSpc>
                <a:spcPct val="150000"/>
              </a:lnSpc>
              <a:spcBef>
                <a:spcPts val="0"/>
              </a:spcBef>
              <a:spcAft>
                <a:spcPts val="0"/>
              </a:spcAft>
              <a:buNone/>
            </a:pPr>
            <a:r>
              <a:rPr b="1" lang="en">
                <a:latin typeface="Roboto"/>
                <a:ea typeface="Roboto"/>
                <a:cs typeface="Roboto"/>
                <a:sym typeface="Roboto"/>
              </a:rPr>
              <a:t>Agriculture Industrialization    </a:t>
            </a:r>
            <a:r>
              <a:rPr b="1" lang="en">
                <a:latin typeface="Open Sans"/>
                <a:ea typeface="Open Sans"/>
                <a:cs typeface="Open Sans"/>
                <a:sym typeface="Open Sans"/>
              </a:rPr>
              <a:t>     </a:t>
            </a:r>
            <a:endParaRPr b="1">
              <a:latin typeface="Open Sans"/>
              <a:ea typeface="Open Sans"/>
              <a:cs typeface="Open Sans"/>
              <a:sym typeface="Open Sans"/>
            </a:endParaRPr>
          </a:p>
          <a:p>
            <a:pPr indent="0" lvl="0" marL="0" rtl="0" algn="ctr">
              <a:lnSpc>
                <a:spcPct val="115000"/>
              </a:lnSpc>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sp>
        <p:nvSpPr>
          <p:cNvPr id="95" name="Google Shape;95;p17"/>
          <p:cNvSpPr txBox="1"/>
          <p:nvPr/>
        </p:nvSpPr>
        <p:spPr>
          <a:xfrm>
            <a:off x="7093600" y="2219988"/>
            <a:ext cx="18255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34343"/>
                </a:solidFill>
                <a:latin typeface="Roboto"/>
                <a:ea typeface="Roboto"/>
                <a:cs typeface="Roboto"/>
                <a:sym typeface="Roboto"/>
              </a:rPr>
              <a:t>Australia</a:t>
            </a:r>
            <a:endParaRPr b="1" sz="3000">
              <a:solidFill>
                <a:srgbClr val="434343"/>
              </a:solidFill>
              <a:latin typeface="Roboto"/>
              <a:ea typeface="Roboto"/>
              <a:cs typeface="Roboto"/>
              <a:sym typeface="Roboto"/>
            </a:endParaRPr>
          </a:p>
        </p:txBody>
      </p:sp>
      <p:sp>
        <p:nvSpPr>
          <p:cNvPr id="96" name="Google Shape;96;p17"/>
          <p:cNvSpPr/>
          <p:nvPr/>
        </p:nvSpPr>
        <p:spPr>
          <a:xfrm>
            <a:off x="6187425" y="2394925"/>
            <a:ext cx="857100" cy="25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nvSpPr>
        <p:spPr>
          <a:xfrm>
            <a:off x="7209400" y="1428013"/>
            <a:ext cx="1593900" cy="79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rgbClr val="434343"/>
                </a:solidFill>
                <a:latin typeface="Roboto Medium"/>
                <a:ea typeface="Roboto Medium"/>
                <a:cs typeface="Roboto Medium"/>
                <a:sym typeface="Roboto Medium"/>
              </a:rPr>
              <a:t>👑</a:t>
            </a:r>
            <a:endParaRPr sz="6000">
              <a:latin typeface="Open Sans"/>
              <a:ea typeface="Open Sans"/>
              <a:cs typeface="Open Sans"/>
              <a:sym typeface="Open Sans"/>
            </a:endParaRPr>
          </a:p>
        </p:txBody>
      </p:sp>
      <p:sp>
        <p:nvSpPr>
          <p:cNvPr id="98" name="Google Shape;98;p17"/>
          <p:cNvSpPr txBox="1"/>
          <p:nvPr/>
        </p:nvSpPr>
        <p:spPr>
          <a:xfrm>
            <a:off x="3547150" y="1005613"/>
            <a:ext cx="24528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Open Sans"/>
                <a:ea typeface="Open Sans"/>
                <a:cs typeface="Open Sans"/>
                <a:sym typeface="Open Sans"/>
              </a:rPr>
              <a:t>Adding following criteria:</a:t>
            </a:r>
            <a:endParaRPr b="1">
              <a:solidFill>
                <a:srgbClr val="434343"/>
              </a:solidFill>
              <a:latin typeface="Open Sans"/>
              <a:ea typeface="Open Sans"/>
              <a:cs typeface="Open Sans"/>
              <a:sym typeface="Open Sans"/>
            </a:endParaRPr>
          </a:p>
        </p:txBody>
      </p:sp>
      <p:sp>
        <p:nvSpPr>
          <p:cNvPr id="99" name="Google Shape;99;p17"/>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Further Research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440175" y="923350"/>
            <a:ext cx="5761200" cy="36903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Fittable landscape</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Large size and suitable geographic characteristics</a:t>
            </a:r>
            <a:endParaRPr>
              <a:solidFill>
                <a:srgbClr val="434343"/>
              </a:solidFill>
              <a:latin typeface="Roboto"/>
              <a:ea typeface="Roboto"/>
              <a:cs typeface="Roboto"/>
              <a:sym typeface="Roboto"/>
            </a:endParaRPr>
          </a:p>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Supportive basic infrastructure</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Fully accessible to electricity and other key resources</a:t>
            </a:r>
            <a:endParaRPr>
              <a:solidFill>
                <a:srgbClr val="434343"/>
              </a:solidFill>
              <a:latin typeface="Roboto"/>
              <a:ea typeface="Roboto"/>
              <a:cs typeface="Roboto"/>
              <a:sym typeface="Roboto"/>
            </a:endParaRPr>
          </a:p>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Ease to launch business</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Educated labor force</a:t>
            </a:r>
            <a:endParaRPr>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English is the official language</a:t>
            </a:r>
            <a:endParaRPr>
              <a:solidFill>
                <a:srgbClr val="434343"/>
              </a:solidFill>
              <a:latin typeface="Roboto"/>
              <a:ea typeface="Roboto"/>
              <a:cs typeface="Roboto"/>
              <a:sym typeface="Roboto"/>
            </a:endParaRPr>
          </a:p>
          <a:p>
            <a:pPr indent="-342900" lvl="0" marL="457200" rtl="0" algn="l">
              <a:lnSpc>
                <a:spcPct val="150000"/>
              </a:lnSpc>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Affordability	</a:t>
            </a:r>
            <a:endParaRPr b="1">
              <a:solidFill>
                <a:srgbClr val="434343"/>
              </a:solidFill>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Relatively high agriculture income</a:t>
            </a:r>
            <a:endParaRPr>
              <a:solidFill>
                <a:srgbClr val="434343"/>
              </a:solidFill>
              <a:latin typeface="Roboto"/>
              <a:ea typeface="Roboto"/>
              <a:cs typeface="Roboto"/>
              <a:sym typeface="Roboto"/>
            </a:endParaRPr>
          </a:p>
          <a:p>
            <a:pPr indent="0" lvl="0" marL="0" rtl="0" algn="l">
              <a:spcBef>
                <a:spcPts val="1600"/>
              </a:spcBef>
              <a:spcAft>
                <a:spcPts val="1600"/>
              </a:spcAft>
              <a:buNone/>
            </a:pPr>
            <a:r>
              <a:t/>
            </a:r>
            <a:endParaRPr>
              <a:latin typeface="Roboto"/>
              <a:ea typeface="Roboto"/>
              <a:cs typeface="Roboto"/>
              <a:sym typeface="Roboto"/>
            </a:endParaRPr>
          </a:p>
        </p:txBody>
      </p:sp>
      <p:pic>
        <p:nvPicPr>
          <p:cNvPr id="105" name="Google Shape;105;p18"/>
          <p:cNvPicPr preferRelativeResize="0"/>
          <p:nvPr/>
        </p:nvPicPr>
        <p:blipFill>
          <a:blip r:embed="rId3">
            <a:alphaModFix/>
          </a:blip>
          <a:stretch>
            <a:fillRect/>
          </a:stretch>
        </p:blipFill>
        <p:spPr>
          <a:xfrm>
            <a:off x="5902375" y="1542600"/>
            <a:ext cx="2854826" cy="2058300"/>
          </a:xfrm>
          <a:prstGeom prst="rect">
            <a:avLst/>
          </a:prstGeom>
          <a:noFill/>
          <a:ln>
            <a:noFill/>
          </a:ln>
        </p:spPr>
      </p:pic>
      <p:sp>
        <p:nvSpPr>
          <p:cNvPr id="106" name="Google Shape;106;p18"/>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t>
            </a:r>
            <a:r>
              <a:rPr lang="en"/>
              <a:t>ey advantages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56875" y="1009925"/>
            <a:ext cx="4700051" cy="3960675"/>
          </a:xfrm>
          <a:prstGeom prst="rect">
            <a:avLst/>
          </a:prstGeom>
          <a:noFill/>
          <a:ln>
            <a:noFill/>
          </a:ln>
        </p:spPr>
      </p:pic>
      <p:sp>
        <p:nvSpPr>
          <p:cNvPr id="112" name="Google Shape;112;p19"/>
          <p:cNvSpPr txBox="1"/>
          <p:nvPr/>
        </p:nvSpPr>
        <p:spPr>
          <a:xfrm>
            <a:off x="5231700" y="903800"/>
            <a:ext cx="3600600" cy="3568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Font typeface="Open Sans"/>
              <a:buChar char="➢"/>
            </a:pPr>
            <a:r>
              <a:rPr b="1" lang="en" sz="1800">
                <a:solidFill>
                  <a:srgbClr val="434343"/>
                </a:solidFill>
                <a:highlight>
                  <a:schemeClr val="lt1"/>
                </a:highlight>
                <a:latin typeface="Roboto"/>
                <a:ea typeface="Roboto"/>
                <a:cs typeface="Roboto"/>
                <a:sym typeface="Roboto"/>
              </a:rPr>
              <a:t>Large arable land area</a:t>
            </a:r>
            <a:endParaRPr b="1" sz="1800">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3,966,000 square kilometers</a:t>
            </a:r>
            <a:endParaRPr>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Concentrated flat plateau</a:t>
            </a:r>
            <a:endParaRPr>
              <a:solidFill>
                <a:srgbClr val="434343"/>
              </a:solidFill>
              <a:latin typeface="Open Sans"/>
              <a:ea typeface="Open Sans"/>
              <a:cs typeface="Open Sans"/>
              <a:sym typeface="Open Sans"/>
            </a:endParaRPr>
          </a:p>
          <a:p>
            <a:pPr indent="-342900" lvl="0" marL="457200" rtl="0" algn="l">
              <a:spcBef>
                <a:spcPts val="0"/>
              </a:spcBef>
              <a:spcAft>
                <a:spcPts val="0"/>
              </a:spcAft>
              <a:buClr>
                <a:srgbClr val="434343"/>
              </a:buClr>
              <a:buSzPts val="1800"/>
              <a:buFont typeface="Open Sans"/>
              <a:buChar char="➢"/>
            </a:pPr>
            <a:r>
              <a:rPr b="1" lang="en" sz="1800">
                <a:solidFill>
                  <a:srgbClr val="434343"/>
                </a:solidFill>
                <a:highlight>
                  <a:schemeClr val="lt1"/>
                </a:highlight>
                <a:latin typeface="Roboto"/>
                <a:ea typeface="Roboto"/>
                <a:cs typeface="Roboto"/>
                <a:sym typeface="Roboto"/>
              </a:rPr>
              <a:t>Types of Crop</a:t>
            </a:r>
            <a:endParaRPr b="1" sz="1800">
              <a:solidFill>
                <a:srgbClr val="434343"/>
              </a:solidFill>
              <a:latin typeface="Open Sans"/>
              <a:ea typeface="Open Sans"/>
              <a:cs typeface="Open Sans"/>
              <a:sym typeface="Open Sans"/>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Wheat</a:t>
            </a:r>
            <a:endParaRPr>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Barley</a:t>
            </a:r>
            <a:endParaRPr>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Sorghum</a:t>
            </a:r>
            <a:endParaRPr>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Cottonseed</a:t>
            </a:r>
            <a:endParaRPr>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Canola</a:t>
            </a:r>
            <a:endParaRPr>
              <a:solidFill>
                <a:srgbClr val="434343"/>
              </a:solidFill>
              <a:highlight>
                <a:schemeClr val="lt1"/>
              </a:highlight>
              <a:latin typeface="Roboto"/>
              <a:ea typeface="Roboto"/>
              <a:cs typeface="Roboto"/>
              <a:sym typeface="Roboto"/>
            </a:endParaRPr>
          </a:p>
          <a:p>
            <a:pPr indent="-317500" lvl="1" marL="914400" rtl="0" algn="l">
              <a:lnSpc>
                <a:spcPct val="150000"/>
              </a:lnSpc>
              <a:spcBef>
                <a:spcPts val="0"/>
              </a:spcBef>
              <a:spcAft>
                <a:spcPts val="0"/>
              </a:spcAft>
              <a:buClr>
                <a:srgbClr val="434343"/>
              </a:buClr>
              <a:buSzPts val="1400"/>
              <a:buFont typeface="Roboto"/>
              <a:buChar char="○"/>
            </a:pPr>
            <a:r>
              <a:rPr lang="en">
                <a:solidFill>
                  <a:srgbClr val="434343"/>
                </a:solidFill>
                <a:highlight>
                  <a:schemeClr val="lt1"/>
                </a:highlight>
                <a:latin typeface="Roboto"/>
                <a:ea typeface="Roboto"/>
                <a:cs typeface="Roboto"/>
                <a:sym typeface="Roboto"/>
              </a:rPr>
              <a:t>oats</a:t>
            </a:r>
            <a:endParaRPr>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13" name="Google Shape;113;p19"/>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Geographic Advantage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7244" l="0" r="12510" t="0"/>
          <a:stretch/>
        </p:blipFill>
        <p:spPr>
          <a:xfrm>
            <a:off x="229125" y="1050875"/>
            <a:ext cx="4710349" cy="3851624"/>
          </a:xfrm>
          <a:prstGeom prst="rect">
            <a:avLst/>
          </a:prstGeom>
          <a:noFill/>
          <a:ln>
            <a:noFill/>
          </a:ln>
        </p:spPr>
      </p:pic>
      <p:sp>
        <p:nvSpPr>
          <p:cNvPr id="119" name="Google Shape;119;p20"/>
          <p:cNvSpPr txBox="1"/>
          <p:nvPr>
            <p:ph idx="1" type="body"/>
          </p:nvPr>
        </p:nvSpPr>
        <p:spPr>
          <a:xfrm>
            <a:off x="4777825" y="1235700"/>
            <a:ext cx="4309200" cy="267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Full access to necessary resources</a:t>
            </a:r>
            <a:endParaRPr b="1">
              <a:solidFill>
                <a:srgbClr val="434343"/>
              </a:solidFill>
              <a:latin typeface="Roboto"/>
              <a:ea typeface="Roboto"/>
              <a:cs typeface="Roboto"/>
              <a:sym typeface="Roboto"/>
            </a:endParaRPr>
          </a:p>
          <a:p>
            <a:pPr indent="-317500" lvl="1" marL="9144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100</a:t>
            </a:r>
            <a:r>
              <a:rPr lang="en">
                <a:solidFill>
                  <a:srgbClr val="434343"/>
                </a:solidFill>
                <a:latin typeface="Roboto"/>
                <a:ea typeface="Roboto"/>
                <a:cs typeface="Roboto"/>
                <a:sym typeface="Roboto"/>
              </a:rPr>
              <a:t>% electricity access </a:t>
            </a:r>
            <a:r>
              <a:rPr lang="en">
                <a:solidFill>
                  <a:srgbClr val="434343"/>
                </a:solidFill>
                <a:latin typeface="Roboto"/>
                <a:ea typeface="Roboto"/>
                <a:cs typeface="Roboto"/>
                <a:sym typeface="Roboto"/>
              </a:rPr>
              <a:t>guarantee</a:t>
            </a:r>
            <a:r>
              <a:rPr lang="en">
                <a:solidFill>
                  <a:srgbClr val="434343"/>
                </a:solidFill>
                <a:latin typeface="Roboto"/>
                <a:ea typeface="Roboto"/>
                <a:cs typeface="Roboto"/>
                <a:sym typeface="Roboto"/>
              </a:rPr>
              <a:t> the most basic </a:t>
            </a:r>
            <a:r>
              <a:rPr lang="en">
                <a:solidFill>
                  <a:srgbClr val="434343"/>
                </a:solidFill>
                <a:latin typeface="Roboto"/>
                <a:ea typeface="Roboto"/>
                <a:cs typeface="Roboto"/>
                <a:sym typeface="Roboto"/>
              </a:rPr>
              <a:t>requirement</a:t>
            </a:r>
            <a:r>
              <a:rPr lang="en">
                <a:solidFill>
                  <a:srgbClr val="434343"/>
                </a:solidFill>
                <a:latin typeface="Roboto"/>
                <a:ea typeface="Roboto"/>
                <a:cs typeface="Roboto"/>
                <a:sym typeface="Roboto"/>
              </a:rPr>
              <a:t> for drone market</a:t>
            </a:r>
            <a:endParaRPr sz="900">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Robust transportation system</a:t>
            </a:r>
            <a:endParaRPr b="1">
              <a:solidFill>
                <a:srgbClr val="434343"/>
              </a:solidFill>
              <a:latin typeface="Roboto"/>
              <a:ea typeface="Roboto"/>
              <a:cs typeface="Roboto"/>
              <a:sym typeface="Roboto"/>
            </a:endParaRPr>
          </a:p>
          <a:p>
            <a:pPr indent="-317500" lvl="1" marL="9144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823,000 km road in length</a:t>
            </a:r>
            <a:endParaRPr>
              <a:solidFill>
                <a:srgbClr val="434343"/>
              </a:solidFill>
              <a:latin typeface="Roboto"/>
              <a:ea typeface="Roboto"/>
              <a:cs typeface="Roboto"/>
              <a:sym typeface="Roboto"/>
            </a:endParaRPr>
          </a:p>
          <a:p>
            <a:pPr indent="-317500" lvl="1" marL="9144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356,000 km paved road</a:t>
            </a:r>
            <a:endParaRPr>
              <a:solidFill>
                <a:srgbClr val="434343"/>
              </a:solidFill>
              <a:latin typeface="Roboto"/>
              <a:ea typeface="Roboto"/>
              <a:cs typeface="Roboto"/>
              <a:sym typeface="Roboto"/>
            </a:endParaRPr>
          </a:p>
          <a:p>
            <a:pPr indent="-317500" lvl="1" marL="9144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36,064 km rail network</a:t>
            </a:r>
            <a:endParaRPr>
              <a:solidFill>
                <a:srgbClr val="434343"/>
              </a:solidFill>
              <a:latin typeface="Roboto"/>
              <a:ea typeface="Roboto"/>
              <a:cs typeface="Roboto"/>
              <a:sym typeface="Roboto"/>
            </a:endParaRPr>
          </a:p>
          <a:p>
            <a:pPr indent="0" lvl="0" marL="914400" rtl="0" algn="l">
              <a:spcBef>
                <a:spcPts val="1600"/>
              </a:spcBef>
              <a:spcAft>
                <a:spcPts val="1600"/>
              </a:spcAft>
              <a:buNone/>
            </a:pPr>
            <a:r>
              <a:t/>
            </a:r>
            <a:endParaRPr>
              <a:solidFill>
                <a:srgbClr val="FF0000"/>
              </a:solidFill>
              <a:latin typeface="Roboto"/>
              <a:ea typeface="Roboto"/>
              <a:cs typeface="Roboto"/>
              <a:sym typeface="Roboto"/>
            </a:endParaRPr>
          </a:p>
        </p:txBody>
      </p:sp>
      <p:sp>
        <p:nvSpPr>
          <p:cNvPr id="120" name="Google Shape;120;p20"/>
          <p:cNvSpPr txBox="1"/>
          <p:nvPr>
            <p:ph type="title"/>
          </p:nvPr>
        </p:nvSpPr>
        <p:spPr>
          <a:xfrm>
            <a:off x="397600" y="2387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Supportive Infrastructures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idx="1" type="body"/>
          </p:nvPr>
        </p:nvSpPr>
        <p:spPr>
          <a:xfrm>
            <a:off x="5182500" y="1161650"/>
            <a:ext cx="3536700" cy="270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Training Cost</a:t>
            </a:r>
            <a:endParaRPr b="1">
              <a:solidFill>
                <a:srgbClr val="434343"/>
              </a:solidFill>
              <a:latin typeface="Roboto"/>
              <a:ea typeface="Roboto"/>
              <a:cs typeface="Roboto"/>
              <a:sym typeface="Roboto"/>
            </a:endParaRPr>
          </a:p>
          <a:p>
            <a:pPr indent="-317500" lvl="1" marL="9144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Higher </a:t>
            </a:r>
            <a:r>
              <a:rPr lang="en">
                <a:solidFill>
                  <a:srgbClr val="434343"/>
                </a:solidFill>
                <a:latin typeface="Roboto"/>
                <a:ea typeface="Roboto"/>
                <a:cs typeface="Roboto"/>
                <a:sym typeface="Roboto"/>
              </a:rPr>
              <a:t>education might leads to higher productivity</a:t>
            </a:r>
            <a:endParaRPr>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b="1" lang="en">
                <a:solidFill>
                  <a:srgbClr val="434343"/>
                </a:solidFill>
                <a:latin typeface="Roboto"/>
                <a:ea typeface="Roboto"/>
                <a:cs typeface="Roboto"/>
                <a:sym typeface="Roboto"/>
              </a:rPr>
              <a:t>Salary</a:t>
            </a:r>
            <a:endParaRPr b="1">
              <a:solidFill>
                <a:srgbClr val="434343"/>
              </a:solidFill>
              <a:latin typeface="Roboto"/>
              <a:ea typeface="Roboto"/>
              <a:cs typeface="Roboto"/>
              <a:sym typeface="Roboto"/>
            </a:endParaRPr>
          </a:p>
          <a:p>
            <a:pPr indent="-317500" lvl="1" marL="914400" rtl="0" algn="l">
              <a:spcBef>
                <a:spcPts val="0"/>
              </a:spcBef>
              <a:spcAft>
                <a:spcPts val="0"/>
              </a:spcAft>
              <a:buClr>
                <a:srgbClr val="434343"/>
              </a:buClr>
              <a:buSzPts val="1400"/>
              <a:buFont typeface="Roboto"/>
              <a:buChar char="○"/>
            </a:pPr>
            <a:r>
              <a:rPr lang="en">
                <a:solidFill>
                  <a:srgbClr val="434343"/>
                </a:solidFill>
                <a:latin typeface="Roboto"/>
                <a:ea typeface="Roboto"/>
                <a:cs typeface="Roboto"/>
                <a:sym typeface="Roboto"/>
              </a:rPr>
              <a:t>The average salary in </a:t>
            </a:r>
            <a:r>
              <a:rPr lang="en">
                <a:solidFill>
                  <a:srgbClr val="434343"/>
                </a:solidFill>
                <a:latin typeface="Roboto"/>
                <a:ea typeface="Roboto"/>
                <a:cs typeface="Roboto"/>
                <a:sym typeface="Roboto"/>
              </a:rPr>
              <a:t>Australia</a:t>
            </a:r>
            <a:r>
              <a:rPr lang="en">
                <a:solidFill>
                  <a:srgbClr val="434343"/>
                </a:solidFill>
                <a:latin typeface="Roboto"/>
                <a:ea typeface="Roboto"/>
                <a:cs typeface="Roboto"/>
                <a:sym typeface="Roboto"/>
              </a:rPr>
              <a:t> is </a:t>
            </a:r>
            <a:r>
              <a:rPr b="1" lang="en">
                <a:solidFill>
                  <a:srgbClr val="434343"/>
                </a:solidFill>
                <a:latin typeface="Roboto"/>
                <a:ea typeface="Roboto"/>
                <a:cs typeface="Roboto"/>
                <a:sym typeface="Roboto"/>
              </a:rPr>
              <a:t>$ </a:t>
            </a:r>
            <a:r>
              <a:rPr b="1" lang="en">
                <a:solidFill>
                  <a:srgbClr val="434343"/>
                </a:solidFill>
                <a:latin typeface="Roboto"/>
                <a:ea typeface="Roboto"/>
                <a:cs typeface="Roboto"/>
                <a:sym typeface="Roboto"/>
              </a:rPr>
              <a:t>53,300 </a:t>
            </a:r>
            <a:r>
              <a:rPr lang="en">
                <a:solidFill>
                  <a:srgbClr val="434343"/>
                </a:solidFill>
                <a:latin typeface="Roboto"/>
                <a:ea typeface="Roboto"/>
                <a:cs typeface="Roboto"/>
                <a:sym typeface="Roboto"/>
              </a:rPr>
              <a:t> per year</a:t>
            </a:r>
            <a:endParaRPr>
              <a:solidFill>
                <a:srgbClr val="434343"/>
              </a:solidFill>
              <a:latin typeface="Roboto"/>
              <a:ea typeface="Roboto"/>
              <a:cs typeface="Roboto"/>
              <a:sym typeface="Roboto"/>
            </a:endParaRPr>
          </a:p>
        </p:txBody>
      </p:sp>
      <p:pic>
        <p:nvPicPr>
          <p:cNvPr id="126" name="Google Shape;126;p21" title="Points scored"/>
          <p:cNvPicPr preferRelativeResize="0"/>
          <p:nvPr/>
        </p:nvPicPr>
        <p:blipFill>
          <a:blip r:embed="rId3">
            <a:alphaModFix/>
          </a:blip>
          <a:stretch>
            <a:fillRect/>
          </a:stretch>
        </p:blipFill>
        <p:spPr>
          <a:xfrm>
            <a:off x="311700" y="1049325"/>
            <a:ext cx="4940199" cy="3044875"/>
          </a:xfrm>
          <a:prstGeom prst="rect">
            <a:avLst/>
          </a:prstGeom>
          <a:noFill/>
          <a:ln>
            <a:noFill/>
          </a:ln>
        </p:spPr>
      </p:pic>
      <p:sp>
        <p:nvSpPr>
          <p:cNvPr id="127" name="Google Shape;127;p21"/>
          <p:cNvSpPr/>
          <p:nvPr/>
        </p:nvSpPr>
        <p:spPr>
          <a:xfrm>
            <a:off x="1175699" y="1548275"/>
            <a:ext cx="369000" cy="1811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txBox="1"/>
          <p:nvPr>
            <p:ph type="title"/>
          </p:nvPr>
        </p:nvSpPr>
        <p:spPr>
          <a:xfrm>
            <a:off x="311700" y="205500"/>
            <a:ext cx="8520600" cy="62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Human Resource</a:t>
            </a:r>
            <a:endParaRPr/>
          </a:p>
        </p:txBody>
      </p:sp>
      <p:sp>
        <p:nvSpPr>
          <p:cNvPr id="129" name="Google Shape;129;p21"/>
          <p:cNvSpPr/>
          <p:nvPr/>
        </p:nvSpPr>
        <p:spPr>
          <a:xfrm>
            <a:off x="1262400" y="3745000"/>
            <a:ext cx="195600" cy="349200"/>
          </a:xfrm>
          <a:prstGeom prst="upArrow">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